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99" r:id="rId2"/>
    <p:sldMasterId id="2147484074" r:id="rId3"/>
  </p:sldMasterIdLst>
  <p:notesMasterIdLst>
    <p:notesMasterId r:id="rId52"/>
  </p:notesMasterIdLst>
  <p:handoutMasterIdLst>
    <p:handoutMasterId r:id="rId53"/>
  </p:handoutMasterIdLst>
  <p:sldIdLst>
    <p:sldId id="305" r:id="rId4"/>
    <p:sldId id="352" r:id="rId5"/>
    <p:sldId id="306" r:id="rId6"/>
    <p:sldId id="307" r:id="rId7"/>
    <p:sldId id="322" r:id="rId8"/>
    <p:sldId id="357" r:id="rId9"/>
    <p:sldId id="312" r:id="rId10"/>
    <p:sldId id="327" r:id="rId11"/>
    <p:sldId id="308" r:id="rId12"/>
    <p:sldId id="314" r:id="rId13"/>
    <p:sldId id="315" r:id="rId14"/>
    <p:sldId id="330" r:id="rId15"/>
    <p:sldId id="358" r:id="rId16"/>
    <p:sldId id="341" r:id="rId17"/>
    <p:sldId id="329" r:id="rId18"/>
    <p:sldId id="344" r:id="rId19"/>
    <p:sldId id="355" r:id="rId20"/>
    <p:sldId id="337" r:id="rId21"/>
    <p:sldId id="336" r:id="rId22"/>
    <p:sldId id="340" r:id="rId23"/>
    <p:sldId id="351" r:id="rId24"/>
    <p:sldId id="347" r:id="rId25"/>
    <p:sldId id="359" r:id="rId26"/>
    <p:sldId id="321" r:id="rId27"/>
    <p:sldId id="331" r:id="rId28"/>
    <p:sldId id="323" r:id="rId29"/>
    <p:sldId id="320" r:id="rId30"/>
    <p:sldId id="343" r:id="rId31"/>
    <p:sldId id="326" r:id="rId32"/>
    <p:sldId id="354" r:id="rId33"/>
    <p:sldId id="348" r:id="rId34"/>
    <p:sldId id="349" r:id="rId35"/>
    <p:sldId id="350" r:id="rId36"/>
    <p:sldId id="334" r:id="rId37"/>
    <p:sldId id="356" r:id="rId38"/>
    <p:sldId id="332" r:id="rId39"/>
    <p:sldId id="333" r:id="rId40"/>
    <p:sldId id="259" r:id="rId41"/>
    <p:sldId id="345" r:id="rId42"/>
    <p:sldId id="317" r:id="rId43"/>
    <p:sldId id="338" r:id="rId44"/>
    <p:sldId id="346" r:id="rId45"/>
    <p:sldId id="353" r:id="rId46"/>
    <p:sldId id="316" r:id="rId47"/>
    <p:sldId id="339" r:id="rId48"/>
    <p:sldId id="319" r:id="rId49"/>
    <p:sldId id="318" r:id="rId50"/>
    <p:sldId id="328" r:id="rId51"/>
  </p:sldIdLst>
  <p:sldSz cx="9144000" cy="6858000" type="screen4x3"/>
  <p:notesSz cx="6858000" cy="9144000"/>
  <p:defaultTextStyle>
    <a:defPPr>
      <a:defRPr lang="en-US"/>
    </a:defPPr>
    <a:lvl1pPr algn="l" defTabSz="457200" rtl="0" fontAlgn="base">
      <a:spcBef>
        <a:spcPct val="0"/>
      </a:spcBef>
      <a:spcAft>
        <a:spcPct val="0"/>
      </a:spcAft>
      <a:defRPr sz="2400" kern="1200">
        <a:solidFill>
          <a:schemeClr val="tx1"/>
        </a:solidFill>
        <a:latin typeface="Source Sans Pro" charset="0"/>
        <a:ea typeface="ＭＳ Ｐゴシック" charset="-128"/>
        <a:cs typeface="+mn-cs"/>
      </a:defRPr>
    </a:lvl1pPr>
    <a:lvl2pPr marL="457200" algn="l" defTabSz="457200" rtl="0" fontAlgn="base">
      <a:spcBef>
        <a:spcPct val="0"/>
      </a:spcBef>
      <a:spcAft>
        <a:spcPct val="0"/>
      </a:spcAft>
      <a:defRPr sz="2400" kern="1200">
        <a:solidFill>
          <a:schemeClr val="tx1"/>
        </a:solidFill>
        <a:latin typeface="Source Sans Pro" charset="0"/>
        <a:ea typeface="ＭＳ Ｐゴシック" charset="-128"/>
        <a:cs typeface="+mn-cs"/>
      </a:defRPr>
    </a:lvl2pPr>
    <a:lvl3pPr marL="914400" algn="l" defTabSz="457200" rtl="0" fontAlgn="base">
      <a:spcBef>
        <a:spcPct val="0"/>
      </a:spcBef>
      <a:spcAft>
        <a:spcPct val="0"/>
      </a:spcAft>
      <a:defRPr sz="2400" kern="1200">
        <a:solidFill>
          <a:schemeClr val="tx1"/>
        </a:solidFill>
        <a:latin typeface="Source Sans Pro" charset="0"/>
        <a:ea typeface="ＭＳ Ｐゴシック" charset="-128"/>
        <a:cs typeface="+mn-cs"/>
      </a:defRPr>
    </a:lvl3pPr>
    <a:lvl4pPr marL="1371600" algn="l" defTabSz="457200" rtl="0" fontAlgn="base">
      <a:spcBef>
        <a:spcPct val="0"/>
      </a:spcBef>
      <a:spcAft>
        <a:spcPct val="0"/>
      </a:spcAft>
      <a:defRPr sz="2400" kern="1200">
        <a:solidFill>
          <a:schemeClr val="tx1"/>
        </a:solidFill>
        <a:latin typeface="Source Sans Pro" charset="0"/>
        <a:ea typeface="ＭＳ Ｐゴシック" charset="-128"/>
        <a:cs typeface="+mn-cs"/>
      </a:defRPr>
    </a:lvl4pPr>
    <a:lvl5pPr marL="1828800" algn="l" defTabSz="457200" rtl="0" fontAlgn="base">
      <a:spcBef>
        <a:spcPct val="0"/>
      </a:spcBef>
      <a:spcAft>
        <a:spcPct val="0"/>
      </a:spcAft>
      <a:defRPr sz="2400" kern="1200">
        <a:solidFill>
          <a:schemeClr val="tx1"/>
        </a:solidFill>
        <a:latin typeface="Source Sans Pro" charset="0"/>
        <a:ea typeface="ＭＳ Ｐゴシック" charset="-128"/>
        <a:cs typeface="+mn-cs"/>
      </a:defRPr>
    </a:lvl5pPr>
    <a:lvl6pPr marL="2286000" algn="l" defTabSz="914400" rtl="0" eaLnBrk="1" latinLnBrk="0" hangingPunct="1">
      <a:defRPr sz="2400" kern="1200">
        <a:solidFill>
          <a:schemeClr val="tx1"/>
        </a:solidFill>
        <a:latin typeface="Source Sans Pro" charset="0"/>
        <a:ea typeface="ＭＳ Ｐゴシック" charset="-128"/>
        <a:cs typeface="+mn-cs"/>
      </a:defRPr>
    </a:lvl6pPr>
    <a:lvl7pPr marL="2743200" algn="l" defTabSz="914400" rtl="0" eaLnBrk="1" latinLnBrk="0" hangingPunct="1">
      <a:defRPr sz="2400" kern="1200">
        <a:solidFill>
          <a:schemeClr val="tx1"/>
        </a:solidFill>
        <a:latin typeface="Source Sans Pro" charset="0"/>
        <a:ea typeface="ＭＳ Ｐゴシック" charset="-128"/>
        <a:cs typeface="+mn-cs"/>
      </a:defRPr>
    </a:lvl7pPr>
    <a:lvl8pPr marL="3200400" algn="l" defTabSz="914400" rtl="0" eaLnBrk="1" latinLnBrk="0" hangingPunct="1">
      <a:defRPr sz="2400" kern="1200">
        <a:solidFill>
          <a:schemeClr val="tx1"/>
        </a:solidFill>
        <a:latin typeface="Source Sans Pro" charset="0"/>
        <a:ea typeface="ＭＳ Ｐゴシック" charset="-128"/>
        <a:cs typeface="+mn-cs"/>
      </a:defRPr>
    </a:lvl8pPr>
    <a:lvl9pPr marL="3657600" algn="l" defTabSz="914400" rtl="0" eaLnBrk="1" latinLnBrk="0" hangingPunct="1">
      <a:defRPr sz="2400" kern="1200">
        <a:solidFill>
          <a:schemeClr val="tx1"/>
        </a:solidFill>
        <a:latin typeface="Source Sans Pro" charset="0"/>
        <a:ea typeface="ＭＳ Ｐゴシック"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C1515"/>
    <a:srgbClr val="918873"/>
    <a:srgbClr val="434A44"/>
    <a:srgbClr val="D0A760"/>
    <a:srgbClr val="3C3623"/>
    <a:srgbClr val="D6DDD3"/>
    <a:srgbClr val="EDE8DD"/>
    <a:srgbClr val="C2B7A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96"/>
    <p:restoredTop sz="94722"/>
  </p:normalViewPr>
  <p:slideViewPr>
    <p:cSldViewPr snapToGrid="0" snapToObjects="1">
      <p:cViewPr varScale="1">
        <p:scale>
          <a:sx n="133" d="100"/>
          <a:sy n="133" d="100"/>
        </p:scale>
        <p:origin x="15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handoutMaster" Target="handoutMasters/handoutMaster1.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65F8EDB6-E2B2-0A47-9B6F-3B76CEA47A9D}" type="datetimeFigureOut">
              <a:rPr lang="en-US" altLang="x-none"/>
              <a:pPr/>
              <a:t>9/23/19</a:t>
            </a:fld>
            <a:endParaRPr lang="en-US" altLang="x-none"/>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01437A8B-31D1-6442-B2A0-578642B904A7}"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0.jpg>
</file>

<file path=ppt/media/image11.jpg>
</file>

<file path=ppt/media/image12.tiff>
</file>

<file path=ppt/media/image13.JPG>
</file>

<file path=ppt/media/image14.jpg>
</file>

<file path=ppt/media/image15.PNG>
</file>

<file path=ppt/media/image16.png>
</file>

<file path=ppt/media/image17.jpg>
</file>

<file path=ppt/media/image18.png>
</file>

<file path=ppt/media/image19.jpg>
</file>

<file path=ppt/media/image20.png>
</file>

<file path=ppt/media/image21.png>
</file>

<file path=ppt/media/image22.jpg>
</file>

<file path=ppt/media/image23.png>
</file>

<file path=ppt/media/image24.png>
</file>

<file path=ppt/media/image25.png>
</file>

<file path=ppt/media/image26.png>
</file>

<file path=ppt/media/image27.jpg>
</file>

<file path=ppt/media/image28.png>
</file>

<file path=ppt/media/image29.png>
</file>

<file path=ppt/media/image3.jpeg>
</file>

<file path=ppt/media/image30.jpg>
</file>

<file path=ppt/media/image31.jpeg>
</file>

<file path=ppt/media/image32.jpeg>
</file>

<file path=ppt/media/image33.jpg>
</file>

<file path=ppt/media/image34.jpg>
</file>

<file path=ppt/media/image35.jpeg>
</file>

<file path=ppt/media/image36.jpeg>
</file>

<file path=ppt/media/image37.jpg>
</file>

<file path=ppt/media/image38.jpg>
</file>

<file path=ppt/media/image39.png>
</file>

<file path=ppt/media/image4.png>
</file>

<file path=ppt/media/image5.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0F00F029-8B5D-D94F-81C8-DE7372697398}" type="datetimeFigureOut">
              <a:rPr lang="en-US" altLang="x-none"/>
              <a:pPr/>
              <a:t>9/23/19</a:t>
            </a:fld>
            <a:endParaRPr lang="en-US" altLang="x-non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11652BE1-F638-F848-84B9-6AC9D8137709}"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9</a:t>
            </a:fld>
            <a:endParaRPr lang="en-US" altLang="x-none"/>
          </a:p>
        </p:txBody>
      </p:sp>
    </p:spTree>
    <p:extLst>
      <p:ext uri="{BB962C8B-B14F-4D97-AF65-F5344CB8AC3E}">
        <p14:creationId xmlns:p14="http://schemas.microsoft.com/office/powerpoint/2010/main" val="1463592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10</a:t>
            </a:fld>
            <a:endParaRPr lang="en-US" altLang="x-none"/>
          </a:p>
        </p:txBody>
      </p:sp>
    </p:spTree>
    <p:extLst>
      <p:ext uri="{BB962C8B-B14F-4D97-AF65-F5344CB8AC3E}">
        <p14:creationId xmlns:p14="http://schemas.microsoft.com/office/powerpoint/2010/main" val="156452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11</a:t>
            </a:fld>
            <a:endParaRPr lang="en-US" altLang="x-none"/>
          </a:p>
        </p:txBody>
      </p:sp>
    </p:spTree>
    <p:extLst>
      <p:ext uri="{BB962C8B-B14F-4D97-AF65-F5344CB8AC3E}">
        <p14:creationId xmlns:p14="http://schemas.microsoft.com/office/powerpoint/2010/main" val="1826081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15</a:t>
            </a:fld>
            <a:endParaRPr lang="en-US" altLang="x-none"/>
          </a:p>
        </p:txBody>
      </p:sp>
    </p:spTree>
    <p:extLst>
      <p:ext uri="{BB962C8B-B14F-4D97-AF65-F5344CB8AC3E}">
        <p14:creationId xmlns:p14="http://schemas.microsoft.com/office/powerpoint/2010/main" val="87523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585d2a529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585d2a52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084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Update the specs of Sherlock vs </a:t>
            </a:r>
            <a:r>
              <a:rPr lang="en-US" dirty="0" err="1"/>
              <a:t>Farmshare</a:t>
            </a:r>
            <a:r>
              <a:rPr lang="en-US" dirty="0"/>
              <a:t>. Use the same terminology/comparisons</a:t>
            </a:r>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40</a:t>
            </a:fld>
            <a:endParaRPr lang="en-US" altLang="x-none"/>
          </a:p>
        </p:txBody>
      </p:sp>
    </p:spTree>
    <p:extLst>
      <p:ext uri="{BB962C8B-B14F-4D97-AF65-F5344CB8AC3E}">
        <p14:creationId xmlns:p14="http://schemas.microsoft.com/office/powerpoint/2010/main" val="629771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SHOULD BE ALTERED DEPENDING</a:t>
            </a:r>
            <a:r>
              <a:rPr lang="en-US" baseline="0" dirty="0"/>
              <a:t> ON WHICH GROUP YOU’RE PRESENTING TO</a:t>
            </a:r>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44</a:t>
            </a:fld>
            <a:endParaRPr lang="en-US" altLang="x-none"/>
          </a:p>
        </p:txBody>
      </p:sp>
    </p:spTree>
    <p:extLst>
      <p:ext uri="{BB962C8B-B14F-4D97-AF65-F5344CB8AC3E}">
        <p14:creationId xmlns:p14="http://schemas.microsoft.com/office/powerpoint/2010/main" val="258252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SHOULD BE ALTERED DEPENDING</a:t>
            </a:r>
            <a:r>
              <a:rPr lang="en-US" baseline="0" dirty="0"/>
              <a:t> ON WHICH GROUP YOU’RE PRESENTING TO</a:t>
            </a:r>
            <a:endParaRPr lang="en-US" dirty="0"/>
          </a:p>
        </p:txBody>
      </p:sp>
      <p:sp>
        <p:nvSpPr>
          <p:cNvPr id="4" name="Slide Number Placeholder 3"/>
          <p:cNvSpPr>
            <a:spLocks noGrp="1"/>
          </p:cNvSpPr>
          <p:nvPr>
            <p:ph type="sldNum" sz="quarter" idx="10"/>
          </p:nvPr>
        </p:nvSpPr>
        <p:spPr/>
        <p:txBody>
          <a:bodyPr/>
          <a:lstStyle/>
          <a:p>
            <a:fld id="{11652BE1-F638-F848-84B9-6AC9D8137709}" type="slidenum">
              <a:rPr lang="en-US" altLang="x-none" smtClean="0"/>
              <a:pPr/>
              <a:t>47</a:t>
            </a:fld>
            <a:endParaRPr lang="en-US" altLang="x-none"/>
          </a:p>
        </p:txBody>
      </p:sp>
    </p:spTree>
    <p:extLst>
      <p:ext uri="{BB962C8B-B14F-4D97-AF65-F5344CB8AC3E}">
        <p14:creationId xmlns:p14="http://schemas.microsoft.com/office/powerpoint/2010/main" val="1965266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410325"/>
            <a:ext cx="9155113" cy="457200"/>
          </a:xfrm>
          <a:prstGeom prst="rect">
            <a:avLst/>
          </a:prstGeom>
          <a:solidFill>
            <a:srgbClr val="8C1515"/>
          </a:solidFill>
          <a:ln w="9525">
            <a:solidFill>
              <a:srgbClr val="8C1515"/>
            </a:solidFill>
            <a:miter lim="800000"/>
            <a:headEnd/>
            <a:tailEnd/>
          </a:ln>
          <a:effectLst>
            <a:outerShdw blurRad="38100" dist="25401" dir="2700000" algn="br" rotWithShape="0">
              <a:srgbClr val="000000">
                <a:alpha val="59999"/>
              </a:srgbClr>
            </a:outerShdw>
          </a:effectLst>
        </p:spPr>
        <p:txBody>
          <a:bodyPr anchor="ctr"/>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endParaRPr lang="x-none" altLang="x-none" sz="1800">
              <a:solidFill>
                <a:srgbClr val="FFFFFF"/>
              </a:solidFill>
              <a:latin typeface="Arial" charset="0"/>
            </a:endParaRPr>
          </a:p>
        </p:txBody>
      </p:sp>
      <p:pic>
        <p:nvPicPr>
          <p:cNvPr id="6" name="Picture 14" title="Stanford Universi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1663" y="6510338"/>
            <a:ext cx="1819275"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57200" y="2397166"/>
            <a:ext cx="8229600" cy="824631"/>
          </a:xfrm>
          <a:prstGeom prst="rect">
            <a:avLst/>
          </a:prstGeom>
        </p:spPr>
        <p:txBody>
          <a:bodyPr>
            <a:noAutofit/>
          </a:bodyPr>
          <a:lstStyle>
            <a:lvl1pPr algn="ctr">
              <a:defRPr sz="3600">
                <a:solidFill>
                  <a:schemeClr val="tx1"/>
                </a:solidFill>
              </a:defRPr>
            </a:lvl1pPr>
          </a:lstStyle>
          <a:p>
            <a:r>
              <a:rPr lang="en-US"/>
              <a:t>Click to edit Master title style</a:t>
            </a:r>
            <a:endParaRPr lang="en-US" dirty="0"/>
          </a:p>
        </p:txBody>
      </p:sp>
      <p:sp>
        <p:nvSpPr>
          <p:cNvPr id="12" name="Text Placeholder 33"/>
          <p:cNvSpPr>
            <a:spLocks noGrp="1"/>
          </p:cNvSpPr>
          <p:nvPr>
            <p:ph type="body" sz="quarter" idx="18"/>
          </p:nvPr>
        </p:nvSpPr>
        <p:spPr>
          <a:xfrm>
            <a:off x="1603375" y="4798696"/>
            <a:ext cx="6059488" cy="274320"/>
          </a:xfrm>
          <a:prstGeom prst="rect">
            <a:avLst/>
          </a:prstGeom>
        </p:spPr>
        <p:txBody>
          <a:bodyPr wrap="none" anchor="ctr" anchorCtr="1">
            <a:noAutofit/>
          </a:bodyPr>
          <a:lstStyle>
            <a:lvl1pPr algn="ctr">
              <a:buNone/>
              <a:defRPr sz="18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13" name="Subtitle 2"/>
          <p:cNvSpPr>
            <a:spLocks noGrp="1"/>
          </p:cNvSpPr>
          <p:nvPr>
            <p:ph type="subTitle" idx="1"/>
          </p:nvPr>
        </p:nvSpPr>
        <p:spPr>
          <a:xfrm>
            <a:off x="457200" y="3221797"/>
            <a:ext cx="8229600" cy="615863"/>
          </a:xfrm>
          <a:prstGeom prst="rect">
            <a:avLst/>
          </a:prstGeom>
        </p:spPr>
        <p:txBody>
          <a:bodyPr>
            <a:noAutofit/>
          </a:bodyPr>
          <a:lstStyle>
            <a:lvl1pPr marL="0" indent="0" algn="ctr">
              <a:buNone/>
              <a:defRPr sz="2000" cap="small" spc="300">
                <a:solidFill>
                  <a:srgbClr val="A4001D"/>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637794044"/>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410325"/>
            <a:ext cx="9155113" cy="457200"/>
          </a:xfrm>
          <a:prstGeom prst="rect">
            <a:avLst/>
          </a:prstGeom>
          <a:solidFill>
            <a:schemeClr val="bg2"/>
          </a:solidFill>
          <a:ln w="9525">
            <a:solidFill>
              <a:schemeClr val="accent1"/>
            </a:solidFill>
            <a:miter lim="800000"/>
            <a:headEnd/>
            <a:tailEnd/>
          </a:ln>
          <a:effectLst>
            <a:outerShdw blurRad="38100" dist="25401" dir="2700000" algn="br" rotWithShape="0">
              <a:srgbClr val="000000">
                <a:alpha val="59999"/>
              </a:srgbClr>
            </a:outerShdw>
          </a:effectLst>
        </p:spPr>
        <p:txBody>
          <a:bodyPr anchor="ctr"/>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endParaRPr lang="x-none" altLang="x-none" sz="1800">
              <a:solidFill>
                <a:srgbClr val="FFFFFF"/>
              </a:solidFill>
              <a:latin typeface="Arial" charset="0"/>
            </a:endParaRPr>
          </a:p>
        </p:txBody>
      </p:sp>
      <p:pic>
        <p:nvPicPr>
          <p:cNvPr id="7" name="Picture 10" title="Stanford Universi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0075" y="6510338"/>
            <a:ext cx="1817688"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itle 1"/>
          <p:cNvSpPr>
            <a:spLocks noGrp="1"/>
          </p:cNvSpPr>
          <p:nvPr>
            <p:ph type="title"/>
          </p:nvPr>
        </p:nvSpPr>
        <p:spPr>
          <a:xfrm>
            <a:off x="1603378" y="2051687"/>
            <a:ext cx="2954337" cy="1234440"/>
          </a:xfrm>
          <a:prstGeom prst="rect">
            <a:avLst/>
          </a:prstGeom>
        </p:spPr>
        <p:txBody>
          <a:bodyPr/>
          <a:lstStyle>
            <a:lvl1pPr algn="r">
              <a:defRPr sz="2000" b="1">
                <a:solidFill>
                  <a:schemeClr val="tx1"/>
                </a:solidFill>
              </a:defRPr>
            </a:lvl1pPr>
          </a:lstStyle>
          <a:p>
            <a:r>
              <a:rPr lang="en-US"/>
              <a:t>Click to edit Master title style</a:t>
            </a:r>
            <a:endParaRPr lang="en-US" dirty="0"/>
          </a:p>
        </p:txBody>
      </p:sp>
      <p:sp>
        <p:nvSpPr>
          <p:cNvPr id="13" name="Text Placeholder 3"/>
          <p:cNvSpPr>
            <a:spLocks noGrp="1"/>
          </p:cNvSpPr>
          <p:nvPr>
            <p:ph type="body" sz="half" idx="2"/>
          </p:nvPr>
        </p:nvSpPr>
        <p:spPr>
          <a:xfrm>
            <a:off x="1603378" y="3429000"/>
            <a:ext cx="2954337" cy="1243967"/>
          </a:xfrm>
          <a:prstGeom prst="rect">
            <a:avLst/>
          </a:prstGeom>
        </p:spPr>
        <p:txBody>
          <a:bodyPr/>
          <a:lstStyle>
            <a:lvl1pPr marL="0" indent="0" algn="r">
              <a:buNone/>
              <a:defRPr sz="1200" cap="all" spc="300">
                <a:solidFill>
                  <a:srgbClr val="A4001D"/>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6"/>
          <p:cNvSpPr>
            <a:spLocks noGrp="1"/>
          </p:cNvSpPr>
          <p:nvPr>
            <p:ph type="pic" sz="quarter" idx="13"/>
          </p:nvPr>
        </p:nvSpPr>
        <p:spPr>
          <a:xfrm>
            <a:off x="4665662" y="2046816"/>
            <a:ext cx="1951038" cy="2601384"/>
          </a:xfrm>
          <a:prstGeom prst="rect">
            <a:avLst/>
          </a:prstGeom>
          <a:blipFill rotWithShape="1">
            <a:blip r:embed="rId3"/>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defRPr lang="en-US" sz="1200" dirty="0"/>
            </a:lvl1pPr>
          </a:lstStyle>
          <a:p>
            <a:pPr lvl="0"/>
            <a:r>
              <a:rPr lang="en-US" noProof="0"/>
              <a:t>Click icon to add picture</a:t>
            </a:r>
            <a:endParaRPr lang="en-US" noProof="0" dirty="0"/>
          </a:p>
        </p:txBody>
      </p:sp>
    </p:spTree>
    <p:extLst>
      <p:ext uri="{BB962C8B-B14F-4D97-AF65-F5344CB8AC3E}">
        <p14:creationId xmlns:p14="http://schemas.microsoft.com/office/powerpoint/2010/main" val="215521801"/>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955678" y="1211580"/>
            <a:ext cx="7700963" cy="5012056"/>
          </a:xfrm>
        </p:spPr>
        <p:txBody>
          <a:bodyPr/>
          <a:lstStyle>
            <a:lvl1pPr>
              <a:defRPr sz="1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17480565"/>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p:cNvSpPr txBox="1">
            <a:spLocks/>
          </p:cNvSpPr>
          <p:nvPr/>
        </p:nvSpPr>
        <p:spPr>
          <a:xfrm>
            <a:off x="60325" y="11113"/>
            <a:ext cx="457200" cy="609600"/>
          </a:xfrm>
          <a:prstGeom prst="rect">
            <a:avLst/>
          </a:prstGeom>
        </p:spPr>
        <p:txBody>
          <a:bodyPr wrap="none" lIns="45720" tIns="0" rIns="45720" bIns="0" anchor="ctr" anchorCtr="1"/>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fld id="{BA60E8E0-151E-CE40-A5C4-739AF60F157B}" type="slidenum">
              <a:rPr lang="en-US" altLang="x-none" sz="1000">
                <a:solidFill>
                  <a:srgbClr val="7F7F7F"/>
                </a:solidFill>
                <a:latin typeface="Arial" charset="0"/>
              </a:rPr>
              <a:pPr algn="ctr" eaLnBrk="1" hangingPunct="1"/>
              <a:t>‹#›</a:t>
            </a:fld>
            <a:endParaRPr lang="en-US" altLang="x-none" sz="1000">
              <a:solidFill>
                <a:srgbClr val="7F7F7F"/>
              </a:solidFill>
              <a:latin typeface="Arial" charset="0"/>
            </a:endParaRPr>
          </a:p>
        </p:txBody>
      </p:sp>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949328" y="1211580"/>
            <a:ext cx="3787775" cy="50120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1"/>
          </p:nvPr>
        </p:nvSpPr>
        <p:spPr>
          <a:xfrm>
            <a:off x="4876800" y="1211580"/>
            <a:ext cx="3779838" cy="50120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582"/>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948777" y="1211581"/>
            <a:ext cx="7707862" cy="2422143"/>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1"/>
          </p:nvPr>
        </p:nvSpPr>
        <p:spPr>
          <a:xfrm>
            <a:off x="949328" y="3788418"/>
            <a:ext cx="7707313" cy="2422143"/>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99790380"/>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949328" y="1211580"/>
            <a:ext cx="3787775" cy="50120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4"/>
          <p:cNvSpPr>
            <a:spLocks noGrp="1"/>
          </p:cNvSpPr>
          <p:nvPr>
            <p:ph sz="quarter" idx="11"/>
          </p:nvPr>
        </p:nvSpPr>
        <p:spPr>
          <a:xfrm>
            <a:off x="4876800" y="1211582"/>
            <a:ext cx="3779838" cy="2430780"/>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2"/>
          </p:nvPr>
        </p:nvSpPr>
        <p:spPr>
          <a:xfrm>
            <a:off x="4876800" y="3783329"/>
            <a:ext cx="3779838" cy="2440307"/>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0053064"/>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dirty="0"/>
              <a:t>Click to edit Master title style</a:t>
            </a:r>
          </a:p>
        </p:txBody>
      </p:sp>
      <p:sp>
        <p:nvSpPr>
          <p:cNvPr id="4" name="Content Placeholder 3"/>
          <p:cNvSpPr>
            <a:spLocks noGrp="1"/>
          </p:cNvSpPr>
          <p:nvPr>
            <p:ph sz="quarter" idx="10"/>
          </p:nvPr>
        </p:nvSpPr>
        <p:spPr>
          <a:xfrm>
            <a:off x="949328" y="1211582"/>
            <a:ext cx="3787775" cy="2430780"/>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11"/>
          </p:nvPr>
        </p:nvSpPr>
        <p:spPr>
          <a:xfrm>
            <a:off x="955678" y="3787484"/>
            <a:ext cx="3781425" cy="2436152"/>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2"/>
          </p:nvPr>
        </p:nvSpPr>
        <p:spPr>
          <a:xfrm>
            <a:off x="4876800" y="1211582"/>
            <a:ext cx="3779838" cy="2430780"/>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4"/>
          <p:cNvSpPr>
            <a:spLocks noGrp="1"/>
          </p:cNvSpPr>
          <p:nvPr>
            <p:ph sz="quarter" idx="13"/>
          </p:nvPr>
        </p:nvSpPr>
        <p:spPr>
          <a:xfrm>
            <a:off x="4876800" y="3787484"/>
            <a:ext cx="3779838" cy="2436152"/>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18549692"/>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Google Shape;9;p2"/>
          <p:cNvSpPr/>
          <p:nvPr/>
        </p:nvSpPr>
        <p:spPr>
          <a:xfrm>
            <a:off x="218926"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0" name="Google Shape;10;p2"/>
          <p:cNvSpPr/>
          <p:nvPr/>
        </p:nvSpPr>
        <p:spPr>
          <a:xfrm>
            <a:off x="-9674"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1" name="Google Shape;11;p2"/>
          <p:cNvSpPr txBox="1">
            <a:spLocks noGrp="1"/>
          </p:cNvSpPr>
          <p:nvPr>
            <p:ph type="ctrTitle"/>
          </p:nvPr>
        </p:nvSpPr>
        <p:spPr>
          <a:xfrm>
            <a:off x="648300" y="4234600"/>
            <a:ext cx="3530700" cy="1576000"/>
          </a:xfrm>
          <a:prstGeom prst="rect">
            <a:avLst/>
          </a:prstGeom>
        </p:spPr>
        <p:txBody>
          <a:bodyPr spcFirstLastPara="1" wrap="square" lIns="91425" tIns="91425" rIns="91425" bIns="91425" anchor="b" anchorCtr="0">
            <a:noAutofit/>
          </a:bodyPr>
          <a:lstStyle>
            <a:lvl1pPr lvl="0">
              <a:spcBef>
                <a:spcPts val="0"/>
              </a:spcBef>
              <a:spcAft>
                <a:spcPts val="0"/>
              </a:spcAft>
              <a:buSzPts val="3600"/>
              <a:buFont typeface="Lato"/>
              <a:buNone/>
              <a:defRPr sz="3600">
                <a:latin typeface="Lato"/>
                <a:ea typeface="Lato"/>
                <a:cs typeface="Lato"/>
                <a:sym typeface="Lato"/>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Tree>
    <p:extLst>
      <p:ext uri="{BB962C8B-B14F-4D97-AF65-F5344CB8AC3E}">
        <p14:creationId xmlns:p14="http://schemas.microsoft.com/office/powerpoint/2010/main" val="32719306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sp>
        <p:nvSpPr>
          <p:cNvPr id="13" name="Google Shape;13;p3"/>
          <p:cNvSpPr/>
          <p:nvPr/>
        </p:nvSpPr>
        <p:spPr>
          <a:xfrm>
            <a:off x="218926"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4" name="Google Shape;14;p3"/>
          <p:cNvSpPr/>
          <p:nvPr/>
        </p:nvSpPr>
        <p:spPr>
          <a:xfrm>
            <a:off x="-9674"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5" name="Google Shape;15;p3"/>
          <p:cNvSpPr txBox="1">
            <a:spLocks noGrp="1"/>
          </p:cNvSpPr>
          <p:nvPr>
            <p:ph type="ctrTitle"/>
          </p:nvPr>
        </p:nvSpPr>
        <p:spPr>
          <a:xfrm>
            <a:off x="648300" y="1806333"/>
            <a:ext cx="3522300" cy="3986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6" name="Google Shape;16;p3"/>
          <p:cNvSpPr txBox="1">
            <a:spLocks noGrp="1"/>
          </p:cNvSpPr>
          <p:nvPr>
            <p:ph type="subTitle" idx="1"/>
          </p:nvPr>
        </p:nvSpPr>
        <p:spPr>
          <a:xfrm>
            <a:off x="6724950" y="4354267"/>
            <a:ext cx="1906200" cy="1375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800"/>
              <a:buNone/>
              <a:defRPr sz="180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endParaRPr/>
          </a:p>
        </p:txBody>
      </p:sp>
    </p:spTree>
    <p:extLst>
      <p:ext uri="{BB962C8B-B14F-4D97-AF65-F5344CB8AC3E}">
        <p14:creationId xmlns:p14="http://schemas.microsoft.com/office/powerpoint/2010/main" val="41660365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17"/>
        <p:cNvGrpSpPr/>
        <p:nvPr/>
      </p:nvGrpSpPr>
      <p:grpSpPr>
        <a:xfrm>
          <a:off x="0" y="0"/>
          <a:ext cx="0" cy="0"/>
          <a:chOff x="0" y="0"/>
          <a:chExt cx="0" cy="0"/>
        </a:xfrm>
      </p:grpSpPr>
      <p:sp>
        <p:nvSpPr>
          <p:cNvPr id="18" name="Google Shape;18;p4"/>
          <p:cNvSpPr/>
          <p:nvPr/>
        </p:nvSpPr>
        <p:spPr>
          <a:xfrm>
            <a:off x="218926"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9" name="Google Shape;19;p4"/>
          <p:cNvSpPr/>
          <p:nvPr/>
        </p:nvSpPr>
        <p:spPr>
          <a:xfrm>
            <a:off x="-9674" y="-12899"/>
            <a:ext cx="5276875" cy="6889433"/>
          </a:xfrm>
          <a:custGeom>
            <a:avLst/>
            <a:gdLst/>
            <a:ahLst/>
            <a:cxnLst/>
            <a:rect l="l" t="t" r="r" b="b"/>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20" name="Google Shape;20;p4"/>
          <p:cNvSpPr txBox="1">
            <a:spLocks noGrp="1"/>
          </p:cNvSpPr>
          <p:nvPr>
            <p:ph type="title"/>
          </p:nvPr>
        </p:nvSpPr>
        <p:spPr>
          <a:xfrm>
            <a:off x="838309" y="2410533"/>
            <a:ext cx="3148200" cy="6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1" name="Google Shape;21;p4"/>
          <p:cNvSpPr txBox="1">
            <a:spLocks noGrp="1"/>
          </p:cNvSpPr>
          <p:nvPr>
            <p:ph type="body" idx="1"/>
          </p:nvPr>
        </p:nvSpPr>
        <p:spPr>
          <a:xfrm>
            <a:off x="838250" y="3225800"/>
            <a:ext cx="3148200" cy="30076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a:lvl1pPr>
            <a:lvl2pPr marL="914400" lvl="1" indent="-355600" rtl="0">
              <a:spcBef>
                <a:spcPts val="0"/>
              </a:spcBef>
              <a:spcAft>
                <a:spcPts val="0"/>
              </a:spcAft>
              <a:buSzPts val="2000"/>
              <a:buChar char="▹"/>
              <a:defRPr/>
            </a:lvl2pPr>
            <a:lvl3pPr marL="1371600" lvl="2" indent="-355600" rtl="0">
              <a:spcBef>
                <a:spcPts val="0"/>
              </a:spcBef>
              <a:spcAft>
                <a:spcPts val="0"/>
              </a:spcAft>
              <a:buSzPts val="2000"/>
              <a:buChar char="▹"/>
              <a:defRPr/>
            </a:lvl3pPr>
            <a:lvl4pPr marL="1828800" lvl="3" indent="-355600" rtl="0">
              <a:spcBef>
                <a:spcPts val="0"/>
              </a:spcBef>
              <a:spcAft>
                <a:spcPts val="0"/>
              </a:spcAft>
              <a:buSzPts val="2000"/>
              <a:buChar char="●"/>
              <a:defRPr/>
            </a:lvl4pPr>
            <a:lvl5pPr marL="2286000" lvl="4" indent="-355600" rtl="0">
              <a:spcBef>
                <a:spcPts val="0"/>
              </a:spcBef>
              <a:spcAft>
                <a:spcPts val="0"/>
              </a:spcAft>
              <a:buSzPts val="2000"/>
              <a:buChar char="○"/>
              <a:defRPr/>
            </a:lvl5pPr>
            <a:lvl6pPr marL="2743200" lvl="5" indent="-355600" rtl="0">
              <a:spcBef>
                <a:spcPts val="0"/>
              </a:spcBef>
              <a:spcAft>
                <a:spcPts val="0"/>
              </a:spcAft>
              <a:buSzPts val="2000"/>
              <a:buChar char="■"/>
              <a:defRPr/>
            </a:lvl6pPr>
            <a:lvl7pPr marL="3200400" lvl="6" indent="-355600" rtl="0">
              <a:spcBef>
                <a:spcPts val="0"/>
              </a:spcBef>
              <a:spcAft>
                <a:spcPts val="0"/>
              </a:spcAft>
              <a:buSzPts val="2000"/>
              <a:buChar char="●"/>
              <a:defRPr/>
            </a:lvl7pPr>
            <a:lvl8pPr marL="3657600" lvl="7" indent="-355600" rtl="0">
              <a:spcBef>
                <a:spcPts val="0"/>
              </a:spcBef>
              <a:spcAft>
                <a:spcPts val="0"/>
              </a:spcAft>
              <a:buSzPts val="2000"/>
              <a:buChar char="○"/>
              <a:defRPr/>
            </a:lvl8pPr>
            <a:lvl9pPr marL="4114800" lvl="8" indent="-355600" rtl="0">
              <a:spcBef>
                <a:spcPts val="0"/>
              </a:spcBef>
              <a:spcAft>
                <a:spcPts val="0"/>
              </a:spcAft>
              <a:buSzPts val="2000"/>
              <a:buChar char="■"/>
              <a:defRPr/>
            </a:lvl9pPr>
          </a:lstStyle>
          <a:p>
            <a:endParaRPr/>
          </a:p>
        </p:txBody>
      </p:sp>
    </p:spTree>
    <p:extLst>
      <p:ext uri="{BB962C8B-B14F-4D97-AF65-F5344CB8AC3E}">
        <p14:creationId xmlns:p14="http://schemas.microsoft.com/office/powerpoint/2010/main" val="23148171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big image">
  <p:cSld name="Title + big image">
    <p:spTree>
      <p:nvGrpSpPr>
        <p:cNvPr id="1" name="Shape 22"/>
        <p:cNvGrpSpPr/>
        <p:nvPr/>
      </p:nvGrpSpPr>
      <p:grpSpPr>
        <a:xfrm>
          <a:off x="0" y="0"/>
          <a:ext cx="0" cy="0"/>
          <a:chOff x="0" y="0"/>
          <a:chExt cx="0" cy="0"/>
        </a:xfrm>
      </p:grpSpPr>
      <p:sp>
        <p:nvSpPr>
          <p:cNvPr id="23" name="Google Shape;23;p5"/>
          <p:cNvSpPr/>
          <p:nvPr/>
        </p:nvSpPr>
        <p:spPr>
          <a:xfrm>
            <a:off x="209250" y="-12899"/>
            <a:ext cx="3076750" cy="6889433"/>
          </a:xfrm>
          <a:custGeom>
            <a:avLst/>
            <a:gdLst/>
            <a:ahLst/>
            <a:cxnLst/>
            <a:rect l="l" t="t" r="r" b="b"/>
            <a:pathLst>
              <a:path w="123070" h="206683" extrusionOk="0">
                <a:moveTo>
                  <a:pt x="0" y="0"/>
                </a:moveTo>
                <a:lnTo>
                  <a:pt x="0" y="206683"/>
                </a:lnTo>
                <a:lnTo>
                  <a:pt x="123070" y="206545"/>
                </a:lnTo>
                <a:lnTo>
                  <a:pt x="67807" y="301"/>
                </a:lnTo>
                <a:close/>
              </a:path>
            </a:pathLst>
          </a:custGeom>
          <a:solidFill>
            <a:srgbClr val="000000">
              <a:alpha val="7310"/>
            </a:srgbClr>
          </a:solidFill>
          <a:ln>
            <a:noFill/>
          </a:ln>
        </p:spPr>
      </p:sp>
      <p:sp>
        <p:nvSpPr>
          <p:cNvPr id="24" name="Google Shape;24;p5"/>
          <p:cNvSpPr/>
          <p:nvPr/>
        </p:nvSpPr>
        <p:spPr>
          <a:xfrm>
            <a:off x="-19350" y="-12899"/>
            <a:ext cx="3076750" cy="6889433"/>
          </a:xfrm>
          <a:custGeom>
            <a:avLst/>
            <a:gdLst/>
            <a:ahLst/>
            <a:cxnLst/>
            <a:rect l="l" t="t" r="r" b="b"/>
            <a:pathLst>
              <a:path w="123070" h="206683" extrusionOk="0">
                <a:moveTo>
                  <a:pt x="0" y="0"/>
                </a:moveTo>
                <a:lnTo>
                  <a:pt x="0" y="206683"/>
                </a:lnTo>
                <a:lnTo>
                  <a:pt x="123070" y="206545"/>
                </a:lnTo>
                <a:lnTo>
                  <a:pt x="67807" y="301"/>
                </a:lnTo>
                <a:close/>
              </a:path>
            </a:pathLst>
          </a:custGeom>
          <a:solidFill>
            <a:srgbClr val="FFFFFF"/>
          </a:solidFill>
          <a:ln>
            <a:noFill/>
          </a:ln>
        </p:spPr>
      </p:sp>
      <p:sp>
        <p:nvSpPr>
          <p:cNvPr id="25" name="Google Shape;25;p5"/>
          <p:cNvSpPr txBox="1">
            <a:spLocks noGrp="1"/>
          </p:cNvSpPr>
          <p:nvPr>
            <p:ph type="title"/>
          </p:nvPr>
        </p:nvSpPr>
        <p:spPr>
          <a:xfrm>
            <a:off x="609704" y="5489167"/>
            <a:ext cx="1609800" cy="6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extLst>
      <p:ext uri="{BB962C8B-B14F-4D97-AF65-F5344CB8AC3E}">
        <p14:creationId xmlns:p14="http://schemas.microsoft.com/office/powerpoint/2010/main" val="4263282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410325"/>
            <a:ext cx="9155113" cy="457200"/>
          </a:xfrm>
          <a:prstGeom prst="rect">
            <a:avLst/>
          </a:prstGeom>
          <a:solidFill>
            <a:srgbClr val="8C1515"/>
          </a:solidFill>
          <a:ln w="9525">
            <a:solidFill>
              <a:srgbClr val="8C1515"/>
            </a:solidFill>
            <a:miter lim="800000"/>
            <a:headEnd/>
            <a:tailEnd/>
          </a:ln>
          <a:effectLst>
            <a:outerShdw blurRad="38100" dist="25401" dir="2700000" algn="br" rotWithShape="0">
              <a:srgbClr val="000000">
                <a:alpha val="59999"/>
              </a:srgbClr>
            </a:outerShdw>
          </a:effectLst>
        </p:spPr>
        <p:txBody>
          <a:bodyPr anchor="ctr"/>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endParaRPr lang="x-none" altLang="x-none" sz="1800">
              <a:solidFill>
                <a:srgbClr val="FFFFFF"/>
              </a:solidFill>
              <a:latin typeface="Arial" charset="0"/>
            </a:endParaRPr>
          </a:p>
        </p:txBody>
      </p:sp>
      <p:pic>
        <p:nvPicPr>
          <p:cNvPr id="6" name="Picture 14" title="Stanford Universi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0075" y="6510338"/>
            <a:ext cx="1817688"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itle 1"/>
          <p:cNvSpPr>
            <a:spLocks noGrp="1"/>
          </p:cNvSpPr>
          <p:nvPr>
            <p:ph type="title"/>
          </p:nvPr>
        </p:nvSpPr>
        <p:spPr>
          <a:xfrm>
            <a:off x="1603378" y="2051687"/>
            <a:ext cx="2954337" cy="1234440"/>
          </a:xfrm>
          <a:prstGeom prst="rect">
            <a:avLst/>
          </a:prstGeom>
        </p:spPr>
        <p:txBody>
          <a:bodyPr/>
          <a:lstStyle>
            <a:lvl1pPr algn="r">
              <a:defRPr sz="2000" b="1">
                <a:solidFill>
                  <a:schemeClr val="tx1"/>
                </a:solidFill>
              </a:defRPr>
            </a:lvl1pPr>
          </a:lstStyle>
          <a:p>
            <a:r>
              <a:rPr lang="en-US"/>
              <a:t>Click to edit Master title style</a:t>
            </a:r>
            <a:endParaRPr lang="en-US" dirty="0"/>
          </a:p>
        </p:txBody>
      </p:sp>
      <p:sp>
        <p:nvSpPr>
          <p:cNvPr id="13" name="Text Placeholder 3"/>
          <p:cNvSpPr>
            <a:spLocks noGrp="1"/>
          </p:cNvSpPr>
          <p:nvPr>
            <p:ph type="body" sz="half" idx="2"/>
          </p:nvPr>
        </p:nvSpPr>
        <p:spPr>
          <a:xfrm>
            <a:off x="1603378" y="3429000"/>
            <a:ext cx="2954337" cy="1243967"/>
          </a:xfrm>
          <a:prstGeom prst="rect">
            <a:avLst/>
          </a:prstGeom>
        </p:spPr>
        <p:txBody>
          <a:bodyPr/>
          <a:lstStyle>
            <a:lvl1pPr marL="0" indent="0" algn="r">
              <a:buNone/>
              <a:defRPr sz="1200" cap="all" spc="300">
                <a:solidFill>
                  <a:srgbClr val="A4001D"/>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Picture Placeholder 16"/>
          <p:cNvSpPr>
            <a:spLocks noGrp="1"/>
          </p:cNvSpPr>
          <p:nvPr>
            <p:ph type="pic" sz="quarter" idx="13"/>
          </p:nvPr>
        </p:nvSpPr>
        <p:spPr>
          <a:xfrm>
            <a:off x="4665662" y="2046816"/>
            <a:ext cx="1951038" cy="2601384"/>
          </a:xfrm>
          <a:prstGeom prst="rect">
            <a:avLst/>
          </a:prstGeom>
          <a:blipFill rotWithShape="1">
            <a:blip r:embed="rId3"/>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buNone/>
              <a:defRPr sz="1200"/>
            </a:lvl1pPr>
          </a:lstStyle>
          <a:p>
            <a:pPr lvl="0"/>
            <a:r>
              <a:rPr lang="en-US" noProof="0"/>
              <a:t>Drag picture to placeholder or click icon to add</a:t>
            </a:r>
            <a:endParaRPr lang="en-US" noProof="0" dirty="0"/>
          </a:p>
        </p:txBody>
      </p:sp>
    </p:spTree>
    <p:extLst>
      <p:ext uri="{BB962C8B-B14F-4D97-AF65-F5344CB8AC3E}">
        <p14:creationId xmlns:p14="http://schemas.microsoft.com/office/powerpoint/2010/main" val="1313615331"/>
      </p:ext>
    </p:extLst>
  </p:cSld>
  <p:clrMapOvr>
    <a:masterClrMapping/>
  </p:clrMapOvr>
  <p:transition spd="slow">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6"/>
        <p:cNvGrpSpPr/>
        <p:nvPr/>
      </p:nvGrpSpPr>
      <p:grpSpPr>
        <a:xfrm>
          <a:off x="0" y="0"/>
          <a:ext cx="0" cy="0"/>
          <a:chOff x="0" y="0"/>
          <a:chExt cx="0" cy="0"/>
        </a:xfrm>
      </p:grpSpPr>
      <p:sp>
        <p:nvSpPr>
          <p:cNvPr id="27" name="Google Shape;27;p6"/>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28" name="Google Shape;28;p6"/>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29" name="Google Shape;29;p6"/>
          <p:cNvSpPr txBox="1"/>
          <p:nvPr/>
        </p:nvSpPr>
        <p:spPr>
          <a:xfrm>
            <a:off x="799645" y="930233"/>
            <a:ext cx="1957200" cy="8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0">
                <a:solidFill>
                  <a:srgbClr val="CCCCCC"/>
                </a:solidFill>
                <a:latin typeface="Montserrat"/>
                <a:ea typeface="Montserrat"/>
                <a:cs typeface="Montserrat"/>
                <a:sym typeface="Montserrat"/>
              </a:rPr>
              <a:t>“</a:t>
            </a:r>
            <a:endParaRPr sz="12000">
              <a:solidFill>
                <a:srgbClr val="CCCCCC"/>
              </a:solidFill>
              <a:latin typeface="Montserrat"/>
              <a:ea typeface="Montserrat"/>
              <a:cs typeface="Montserrat"/>
              <a:sym typeface="Montserrat"/>
            </a:endParaRPr>
          </a:p>
        </p:txBody>
      </p:sp>
      <p:sp>
        <p:nvSpPr>
          <p:cNvPr id="30" name="Google Shape;30;p6"/>
          <p:cNvSpPr txBox="1">
            <a:spLocks noGrp="1"/>
          </p:cNvSpPr>
          <p:nvPr>
            <p:ph type="body" idx="1"/>
          </p:nvPr>
        </p:nvSpPr>
        <p:spPr>
          <a:xfrm>
            <a:off x="838250" y="2209800"/>
            <a:ext cx="5324100" cy="30076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Font typeface="Montserrat"/>
              <a:buChar char="▸"/>
              <a:defRPr sz="2400">
                <a:latin typeface="Montserrat"/>
                <a:ea typeface="Montserrat"/>
                <a:cs typeface="Montserrat"/>
                <a:sym typeface="Montserrat"/>
              </a:defRPr>
            </a:lvl1pPr>
            <a:lvl2pPr marL="914400" lvl="1" indent="-381000" rtl="0">
              <a:spcBef>
                <a:spcPts val="0"/>
              </a:spcBef>
              <a:spcAft>
                <a:spcPts val="0"/>
              </a:spcAft>
              <a:buSzPts val="2400"/>
              <a:buFont typeface="Montserrat"/>
              <a:buChar char="▹"/>
              <a:defRPr sz="2400">
                <a:latin typeface="Montserrat"/>
                <a:ea typeface="Montserrat"/>
                <a:cs typeface="Montserrat"/>
                <a:sym typeface="Montserrat"/>
              </a:defRPr>
            </a:lvl2pPr>
            <a:lvl3pPr marL="1371600" lvl="2" indent="-381000" rtl="0">
              <a:spcBef>
                <a:spcPts val="0"/>
              </a:spcBef>
              <a:spcAft>
                <a:spcPts val="0"/>
              </a:spcAft>
              <a:buSzPts val="2400"/>
              <a:buFont typeface="Montserrat"/>
              <a:buChar char="▹"/>
              <a:defRPr sz="2400">
                <a:latin typeface="Montserrat"/>
                <a:ea typeface="Montserrat"/>
                <a:cs typeface="Montserrat"/>
                <a:sym typeface="Montserrat"/>
              </a:defRPr>
            </a:lvl3pPr>
            <a:lvl4pPr marL="1828800" lvl="3" indent="-381000" rtl="0">
              <a:spcBef>
                <a:spcPts val="0"/>
              </a:spcBef>
              <a:spcAft>
                <a:spcPts val="0"/>
              </a:spcAft>
              <a:buSzPts val="2400"/>
              <a:buFont typeface="Montserrat"/>
              <a:buChar char="●"/>
              <a:defRPr sz="2400">
                <a:latin typeface="Montserrat"/>
                <a:ea typeface="Montserrat"/>
                <a:cs typeface="Montserrat"/>
                <a:sym typeface="Montserrat"/>
              </a:defRPr>
            </a:lvl4pPr>
            <a:lvl5pPr marL="2286000" lvl="4" indent="-381000" rtl="0">
              <a:spcBef>
                <a:spcPts val="0"/>
              </a:spcBef>
              <a:spcAft>
                <a:spcPts val="0"/>
              </a:spcAft>
              <a:buSzPts val="2400"/>
              <a:buFont typeface="Montserrat"/>
              <a:buChar char="○"/>
              <a:defRPr sz="2400">
                <a:latin typeface="Montserrat"/>
                <a:ea typeface="Montserrat"/>
                <a:cs typeface="Montserrat"/>
                <a:sym typeface="Montserrat"/>
              </a:defRPr>
            </a:lvl5pPr>
            <a:lvl6pPr marL="2743200" lvl="5" indent="-381000" rtl="0">
              <a:spcBef>
                <a:spcPts val="0"/>
              </a:spcBef>
              <a:spcAft>
                <a:spcPts val="0"/>
              </a:spcAft>
              <a:buSzPts val="2400"/>
              <a:buFont typeface="Montserrat"/>
              <a:buChar char="■"/>
              <a:defRPr sz="2400">
                <a:latin typeface="Montserrat"/>
                <a:ea typeface="Montserrat"/>
                <a:cs typeface="Montserrat"/>
                <a:sym typeface="Montserrat"/>
              </a:defRPr>
            </a:lvl6pPr>
            <a:lvl7pPr marL="3200400" lvl="6" indent="-381000" rtl="0">
              <a:spcBef>
                <a:spcPts val="0"/>
              </a:spcBef>
              <a:spcAft>
                <a:spcPts val="0"/>
              </a:spcAft>
              <a:buSzPts val="2400"/>
              <a:buFont typeface="Montserrat"/>
              <a:buChar char="●"/>
              <a:defRPr sz="2400">
                <a:latin typeface="Montserrat"/>
                <a:ea typeface="Montserrat"/>
                <a:cs typeface="Montserrat"/>
                <a:sym typeface="Montserrat"/>
              </a:defRPr>
            </a:lvl7pPr>
            <a:lvl8pPr marL="3657600" lvl="7" indent="-381000" rtl="0">
              <a:spcBef>
                <a:spcPts val="0"/>
              </a:spcBef>
              <a:spcAft>
                <a:spcPts val="0"/>
              </a:spcAft>
              <a:buSzPts val="2400"/>
              <a:buFont typeface="Montserrat"/>
              <a:buChar char="○"/>
              <a:defRPr sz="2400">
                <a:latin typeface="Montserrat"/>
                <a:ea typeface="Montserrat"/>
                <a:cs typeface="Montserrat"/>
                <a:sym typeface="Montserrat"/>
              </a:defRPr>
            </a:lvl8pPr>
            <a:lvl9pPr marL="4114800" lvl="8" indent="-381000" rtl="0">
              <a:spcBef>
                <a:spcPts val="0"/>
              </a:spcBef>
              <a:spcAft>
                <a:spcPts val="0"/>
              </a:spcAft>
              <a:buSzPts val="2400"/>
              <a:buFont typeface="Montserrat"/>
              <a:buChar char="■"/>
              <a:defRPr sz="2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12043816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1"/>
        <p:cNvGrpSpPr/>
        <p:nvPr/>
      </p:nvGrpSpPr>
      <p:grpSpPr>
        <a:xfrm>
          <a:off x="0" y="0"/>
          <a:ext cx="0" cy="0"/>
          <a:chOff x="0" y="0"/>
          <a:chExt cx="0" cy="0"/>
        </a:xfrm>
      </p:grpSpPr>
      <p:sp>
        <p:nvSpPr>
          <p:cNvPr id="32" name="Google Shape;32;p7"/>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3" name="Google Shape;33;p7"/>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4" name="Google Shape;34;p7"/>
          <p:cNvSpPr txBox="1">
            <a:spLocks noGrp="1"/>
          </p:cNvSpPr>
          <p:nvPr>
            <p:ph type="title"/>
          </p:nvPr>
        </p:nvSpPr>
        <p:spPr>
          <a:xfrm>
            <a:off x="838350" y="1191333"/>
            <a:ext cx="5324100" cy="647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5" name="Google Shape;35;p7"/>
          <p:cNvSpPr txBox="1">
            <a:spLocks noGrp="1"/>
          </p:cNvSpPr>
          <p:nvPr>
            <p:ph type="body" idx="1"/>
          </p:nvPr>
        </p:nvSpPr>
        <p:spPr>
          <a:xfrm>
            <a:off x="838250" y="2006600"/>
            <a:ext cx="5324100" cy="3007600"/>
          </a:xfrm>
          <a:prstGeom prst="rect">
            <a:avLst/>
          </a:prstGeom>
        </p:spPr>
        <p:txBody>
          <a:bodyPr spcFirstLastPara="1" wrap="square" lIns="91425" tIns="91425" rIns="91425" bIns="91425" anchor="t" anchorCtr="0">
            <a:noAutofit/>
          </a:bodyPr>
          <a:lstStyle>
            <a:lvl1pPr marL="457200" lvl="0" indent="-355600">
              <a:spcBef>
                <a:spcPts val="0"/>
              </a:spcBef>
              <a:spcAft>
                <a:spcPts val="0"/>
              </a:spcAft>
              <a:buSzPts val="2000"/>
              <a:buChar char="▸"/>
              <a:defRPr/>
            </a:lvl1pPr>
            <a:lvl2pPr marL="914400" lvl="1" indent="-317500">
              <a:spcBef>
                <a:spcPts val="600"/>
              </a:spcBef>
              <a:spcAft>
                <a:spcPts val="0"/>
              </a:spcAft>
              <a:buSzPts val="1400"/>
              <a:buChar char="▹"/>
              <a:defRPr sz="1400"/>
            </a:lvl2pPr>
            <a:lvl3pPr marL="1371600" lvl="2" indent="-304800">
              <a:spcBef>
                <a:spcPts val="60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extLst>
      <p:ext uri="{BB962C8B-B14F-4D97-AF65-F5344CB8AC3E}">
        <p14:creationId xmlns:p14="http://schemas.microsoft.com/office/powerpoint/2010/main" val="11202091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36"/>
        <p:cNvGrpSpPr/>
        <p:nvPr/>
      </p:nvGrpSpPr>
      <p:grpSpPr>
        <a:xfrm>
          <a:off x="0" y="0"/>
          <a:ext cx="0" cy="0"/>
          <a:chOff x="0" y="0"/>
          <a:chExt cx="0" cy="0"/>
        </a:xfrm>
      </p:grpSpPr>
      <p:sp>
        <p:nvSpPr>
          <p:cNvPr id="37" name="Google Shape;37;p8"/>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8" name="Google Shape;38;p8"/>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9" name="Google Shape;39;p8"/>
          <p:cNvSpPr txBox="1">
            <a:spLocks noGrp="1"/>
          </p:cNvSpPr>
          <p:nvPr>
            <p:ph type="title"/>
          </p:nvPr>
        </p:nvSpPr>
        <p:spPr>
          <a:xfrm>
            <a:off x="841000" y="1292933"/>
            <a:ext cx="4801500" cy="5460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0" name="Google Shape;40;p8"/>
          <p:cNvSpPr txBox="1">
            <a:spLocks noGrp="1"/>
          </p:cNvSpPr>
          <p:nvPr>
            <p:ph type="body" idx="1"/>
          </p:nvPr>
        </p:nvSpPr>
        <p:spPr>
          <a:xfrm>
            <a:off x="841001" y="2104033"/>
            <a:ext cx="2671800" cy="32444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41" name="Google Shape;41;p8"/>
          <p:cNvSpPr txBox="1">
            <a:spLocks noGrp="1"/>
          </p:cNvSpPr>
          <p:nvPr>
            <p:ph type="body" idx="2"/>
          </p:nvPr>
        </p:nvSpPr>
        <p:spPr>
          <a:xfrm>
            <a:off x="3673842" y="2104033"/>
            <a:ext cx="2671800" cy="32444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Tree>
    <p:extLst>
      <p:ext uri="{BB962C8B-B14F-4D97-AF65-F5344CB8AC3E}">
        <p14:creationId xmlns:p14="http://schemas.microsoft.com/office/powerpoint/2010/main" val="1813645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2"/>
        <p:cNvGrpSpPr/>
        <p:nvPr/>
      </p:nvGrpSpPr>
      <p:grpSpPr>
        <a:xfrm>
          <a:off x="0" y="0"/>
          <a:ext cx="0" cy="0"/>
          <a:chOff x="0" y="0"/>
          <a:chExt cx="0" cy="0"/>
        </a:xfrm>
      </p:grpSpPr>
      <p:sp>
        <p:nvSpPr>
          <p:cNvPr id="43" name="Google Shape;43;p9"/>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44" name="Google Shape;44;p9"/>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45" name="Google Shape;45;p9"/>
          <p:cNvSpPr txBox="1">
            <a:spLocks noGrp="1"/>
          </p:cNvSpPr>
          <p:nvPr>
            <p:ph type="title"/>
          </p:nvPr>
        </p:nvSpPr>
        <p:spPr>
          <a:xfrm>
            <a:off x="841000" y="1292933"/>
            <a:ext cx="4801500" cy="546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6" name="Google Shape;46;p9"/>
          <p:cNvSpPr txBox="1">
            <a:spLocks noGrp="1"/>
          </p:cNvSpPr>
          <p:nvPr>
            <p:ph type="body" idx="1"/>
          </p:nvPr>
        </p:nvSpPr>
        <p:spPr>
          <a:xfrm>
            <a:off x="841000" y="2134633"/>
            <a:ext cx="2094900" cy="3214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7" name="Google Shape;47;p9"/>
          <p:cNvSpPr txBox="1">
            <a:spLocks noGrp="1"/>
          </p:cNvSpPr>
          <p:nvPr>
            <p:ph type="body" idx="2"/>
          </p:nvPr>
        </p:nvSpPr>
        <p:spPr>
          <a:xfrm>
            <a:off x="3043281" y="2134633"/>
            <a:ext cx="2094900" cy="3214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8" name="Google Shape;48;p9"/>
          <p:cNvSpPr txBox="1">
            <a:spLocks noGrp="1"/>
          </p:cNvSpPr>
          <p:nvPr>
            <p:ph type="body" idx="3"/>
          </p:nvPr>
        </p:nvSpPr>
        <p:spPr>
          <a:xfrm>
            <a:off x="5245562" y="2134633"/>
            <a:ext cx="2094900" cy="3214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Tree>
    <p:extLst>
      <p:ext uri="{BB962C8B-B14F-4D97-AF65-F5344CB8AC3E}">
        <p14:creationId xmlns:p14="http://schemas.microsoft.com/office/powerpoint/2010/main" val="6152546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9"/>
        <p:cNvGrpSpPr/>
        <p:nvPr/>
      </p:nvGrpSpPr>
      <p:grpSpPr>
        <a:xfrm>
          <a:off x="0" y="0"/>
          <a:ext cx="0" cy="0"/>
          <a:chOff x="0" y="0"/>
          <a:chExt cx="0" cy="0"/>
        </a:xfrm>
      </p:grpSpPr>
      <p:sp>
        <p:nvSpPr>
          <p:cNvPr id="50" name="Google Shape;50;p10"/>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1" name="Google Shape;51;p10"/>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52" name="Google Shape;52;p10"/>
          <p:cNvSpPr txBox="1">
            <a:spLocks noGrp="1"/>
          </p:cNvSpPr>
          <p:nvPr>
            <p:ph type="title"/>
          </p:nvPr>
        </p:nvSpPr>
        <p:spPr>
          <a:xfrm>
            <a:off x="841000" y="1292933"/>
            <a:ext cx="4801500" cy="5460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304578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3"/>
        <p:cNvGrpSpPr/>
        <p:nvPr/>
      </p:nvGrpSpPr>
      <p:grpSpPr>
        <a:xfrm>
          <a:off x="0" y="0"/>
          <a:ext cx="0" cy="0"/>
          <a:chOff x="0" y="0"/>
          <a:chExt cx="0" cy="0"/>
        </a:xfrm>
      </p:grpSpPr>
      <p:sp>
        <p:nvSpPr>
          <p:cNvPr id="54" name="Google Shape;54;p11"/>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5" name="Google Shape;55;p11"/>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56" name="Google Shape;56;p11"/>
          <p:cNvSpPr txBox="1">
            <a:spLocks noGrp="1"/>
          </p:cNvSpPr>
          <p:nvPr>
            <p:ph type="body" idx="1"/>
          </p:nvPr>
        </p:nvSpPr>
        <p:spPr>
          <a:xfrm>
            <a:off x="841000" y="5367067"/>
            <a:ext cx="7845900" cy="692800"/>
          </a:xfrm>
          <a:prstGeom prst="rect">
            <a:avLst/>
          </a:prstGeom>
        </p:spPr>
        <p:txBody>
          <a:bodyPr spcFirstLastPara="1" wrap="square" lIns="91425" tIns="91425" rIns="91425" bIns="91425" anchor="b" anchorCtr="0">
            <a:noAutofit/>
          </a:bodyPr>
          <a:lstStyle>
            <a:lvl1pPr marL="457200" lvl="0" indent="-228600">
              <a:spcBef>
                <a:spcPts val="360"/>
              </a:spcBef>
              <a:spcAft>
                <a:spcPts val="0"/>
              </a:spcAft>
              <a:buSzPts val="2000"/>
              <a:buNone/>
              <a:defRPr/>
            </a:lvl1pPr>
          </a:lstStyle>
          <a:p>
            <a:endParaRPr/>
          </a:p>
        </p:txBody>
      </p:sp>
    </p:spTree>
    <p:extLst>
      <p:ext uri="{BB962C8B-B14F-4D97-AF65-F5344CB8AC3E}">
        <p14:creationId xmlns:p14="http://schemas.microsoft.com/office/powerpoint/2010/main" val="9090939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p:nvPr/>
        </p:nvSpPr>
        <p:spPr>
          <a:xfrm>
            <a:off x="22860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9" name="Google Shape;59;p12"/>
          <p:cNvSpPr/>
          <p:nvPr/>
        </p:nvSpPr>
        <p:spPr>
          <a:xfrm>
            <a:off x="1" y="-13915"/>
            <a:ext cx="8229315" cy="6885849"/>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Tree>
    <p:extLst>
      <p:ext uri="{BB962C8B-B14F-4D97-AF65-F5344CB8AC3E}">
        <p14:creationId xmlns:p14="http://schemas.microsoft.com/office/powerpoint/2010/main" val="40013655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mpty">
  <p:cSld name="Empty">
    <p:spTree>
      <p:nvGrpSpPr>
        <p:cNvPr id="1" name="Shape 60"/>
        <p:cNvGrpSpPr/>
        <p:nvPr/>
      </p:nvGrpSpPr>
      <p:grpSpPr>
        <a:xfrm>
          <a:off x="0" y="0"/>
          <a:ext cx="0" cy="0"/>
          <a:chOff x="0" y="0"/>
          <a:chExt cx="0" cy="0"/>
        </a:xfrm>
      </p:grpSpPr>
    </p:spTree>
    <p:extLst>
      <p:ext uri="{BB962C8B-B14F-4D97-AF65-F5344CB8AC3E}">
        <p14:creationId xmlns:p14="http://schemas.microsoft.com/office/powerpoint/2010/main" val="3953937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7" name="Content Placeholder 6"/>
          <p:cNvSpPr>
            <a:spLocks noGrp="1"/>
          </p:cNvSpPr>
          <p:nvPr>
            <p:ph sz="quarter" idx="10"/>
          </p:nvPr>
        </p:nvSpPr>
        <p:spPr>
          <a:xfrm>
            <a:off x="955678" y="1211580"/>
            <a:ext cx="7700963"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0976957"/>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p:cNvSpPr txBox="1">
            <a:spLocks/>
          </p:cNvSpPr>
          <p:nvPr/>
        </p:nvSpPr>
        <p:spPr>
          <a:xfrm>
            <a:off x="60325" y="11113"/>
            <a:ext cx="457200" cy="609600"/>
          </a:xfrm>
          <a:prstGeom prst="rect">
            <a:avLst/>
          </a:prstGeom>
        </p:spPr>
        <p:txBody>
          <a:bodyPr wrap="none" lIns="45720" tIns="0" rIns="45720" bIns="0" anchor="ctr" anchorCtr="1"/>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fld id="{8BE6F3DA-4587-904E-8C70-7E2055261B7E}" type="slidenum">
              <a:rPr lang="en-US" altLang="x-none" sz="1000">
                <a:solidFill>
                  <a:srgbClr val="7F7F7F"/>
                </a:solidFill>
                <a:latin typeface="Arial" charset="0"/>
              </a:rPr>
              <a:pPr algn="ctr" eaLnBrk="1" hangingPunct="1"/>
              <a:t>‹#›</a:t>
            </a:fld>
            <a:endParaRPr lang="en-US" altLang="x-none" sz="1000">
              <a:solidFill>
                <a:srgbClr val="7F7F7F"/>
              </a:solidFill>
              <a:latin typeface="Arial" charset="0"/>
            </a:endParaRPr>
          </a:p>
        </p:txBody>
      </p:sp>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949328" y="1211580"/>
            <a:ext cx="3787775"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5"/>
          <p:cNvSpPr>
            <a:spLocks noGrp="1"/>
          </p:cNvSpPr>
          <p:nvPr>
            <p:ph sz="quarter" idx="11"/>
          </p:nvPr>
        </p:nvSpPr>
        <p:spPr>
          <a:xfrm>
            <a:off x="4876800" y="1211580"/>
            <a:ext cx="3779838"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11834"/>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948777" y="1211581"/>
            <a:ext cx="7707862" cy="2422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1"/>
          </p:nvPr>
        </p:nvSpPr>
        <p:spPr>
          <a:xfrm>
            <a:off x="949328" y="3788418"/>
            <a:ext cx="7707313" cy="2422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321061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949328" y="1211580"/>
            <a:ext cx="3787775"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4876800" y="1211582"/>
            <a:ext cx="3779838"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4876800" y="3783329"/>
            <a:ext cx="3779838" cy="24403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6439730"/>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479388"/>
            <a:ext cx="7707862" cy="650699"/>
          </a:xfrm>
          <a:prstGeom prst="rect">
            <a:avLst/>
          </a:prstGeom>
        </p:spPr>
        <p:txBody>
          <a:bodyPr/>
          <a:lstStyle>
            <a:lvl1pPr algn="l">
              <a:defRPr sz="2400">
                <a:solidFill>
                  <a:schemeClr val="bg2"/>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949328" y="1211582"/>
            <a:ext cx="3787775"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955678" y="3787484"/>
            <a:ext cx="3781425" cy="2436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4876800" y="1211582"/>
            <a:ext cx="3779838"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4876800" y="3787484"/>
            <a:ext cx="3779838" cy="2436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3842960"/>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1_Section Header">
    <p:spTree>
      <p:nvGrpSpPr>
        <p:cNvPr id="1" name=""/>
        <p:cNvGrpSpPr/>
        <p:nvPr/>
      </p:nvGrpSpPr>
      <p:grpSpPr>
        <a:xfrm>
          <a:off x="0" y="0"/>
          <a:ext cx="0" cy="0"/>
          <a:chOff x="0" y="0"/>
          <a:chExt cx="0" cy="0"/>
        </a:xfrm>
      </p:grpSpPr>
      <p:sp>
        <p:nvSpPr>
          <p:cNvPr id="5" name="Rectangle 4"/>
          <p:cNvSpPr>
            <a:spLocks noChangeArrowheads="1"/>
          </p:cNvSpPr>
          <p:nvPr/>
        </p:nvSpPr>
        <p:spPr bwMode="auto">
          <a:xfrm>
            <a:off x="1" y="6410325"/>
            <a:ext cx="9155113" cy="457200"/>
          </a:xfrm>
          <a:prstGeom prst="rect">
            <a:avLst/>
          </a:prstGeom>
          <a:solidFill>
            <a:srgbClr val="8C1515"/>
          </a:solidFill>
          <a:ln w="9525">
            <a:solidFill>
              <a:srgbClr val="8C1515"/>
            </a:solidFill>
            <a:miter lim="800000"/>
            <a:headEnd/>
            <a:tailEnd/>
          </a:ln>
          <a:effectLst>
            <a:outerShdw blurRad="38100" dist="25401" dir="2700000" algn="br" rotWithShape="0">
              <a:srgbClr val="000000">
                <a:alpha val="59999"/>
              </a:srgbClr>
            </a:outerShdw>
          </a:effectLst>
        </p:spPr>
        <p:txBody>
          <a:bodyPr anchor="ctr"/>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endParaRPr lang="x-none" altLang="x-none" sz="1350">
              <a:solidFill>
                <a:srgbClr val="FFFFFF"/>
              </a:solidFill>
              <a:latin typeface="Arial" charset="0"/>
            </a:endParaRPr>
          </a:p>
        </p:txBody>
      </p:sp>
      <p:pic>
        <p:nvPicPr>
          <p:cNvPr id="6" name="Picture 14" title="Stanford Universi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0075" y="6510340"/>
            <a:ext cx="1817688" cy="223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itle 1"/>
          <p:cNvSpPr>
            <a:spLocks noGrp="1"/>
          </p:cNvSpPr>
          <p:nvPr>
            <p:ph type="title"/>
          </p:nvPr>
        </p:nvSpPr>
        <p:spPr>
          <a:xfrm>
            <a:off x="1603379" y="2051687"/>
            <a:ext cx="2954337" cy="1234440"/>
          </a:xfrm>
          <a:prstGeom prst="rect">
            <a:avLst/>
          </a:prstGeom>
        </p:spPr>
        <p:txBody>
          <a:bodyPr/>
          <a:lstStyle>
            <a:lvl1pPr algn="r">
              <a:defRPr sz="1500" b="1">
                <a:solidFill>
                  <a:schemeClr val="tx1"/>
                </a:solidFill>
              </a:defRPr>
            </a:lvl1pPr>
          </a:lstStyle>
          <a:p>
            <a:r>
              <a:rPr lang="en-US"/>
              <a:t>Click to edit Master title style</a:t>
            </a:r>
            <a:endParaRPr lang="en-US" dirty="0"/>
          </a:p>
        </p:txBody>
      </p:sp>
      <p:sp>
        <p:nvSpPr>
          <p:cNvPr id="13" name="Text Placeholder 3"/>
          <p:cNvSpPr>
            <a:spLocks noGrp="1"/>
          </p:cNvSpPr>
          <p:nvPr>
            <p:ph type="body" sz="half" idx="2"/>
          </p:nvPr>
        </p:nvSpPr>
        <p:spPr>
          <a:xfrm>
            <a:off x="1603379" y="3429000"/>
            <a:ext cx="2954337" cy="1243967"/>
          </a:xfrm>
          <a:prstGeom prst="rect">
            <a:avLst/>
          </a:prstGeom>
        </p:spPr>
        <p:txBody>
          <a:bodyPr/>
          <a:lstStyle>
            <a:lvl1pPr marL="0" indent="0" algn="r">
              <a:buNone/>
              <a:defRPr sz="900" cap="all" spc="225">
                <a:solidFill>
                  <a:srgbClr val="A4001D"/>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Picture Placeholder 16"/>
          <p:cNvSpPr>
            <a:spLocks noGrp="1"/>
          </p:cNvSpPr>
          <p:nvPr>
            <p:ph type="pic" sz="quarter" idx="13"/>
          </p:nvPr>
        </p:nvSpPr>
        <p:spPr>
          <a:xfrm>
            <a:off x="4665662" y="2046816"/>
            <a:ext cx="1951038" cy="2601384"/>
          </a:xfrm>
          <a:prstGeom prst="rect">
            <a:avLst/>
          </a:prstGeom>
          <a:blipFill rotWithShape="1">
            <a:blip r:embed="rId3"/>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buNone/>
              <a:defRPr sz="900"/>
            </a:lvl1pPr>
          </a:lstStyle>
          <a:p>
            <a:pPr lvl="0"/>
            <a:r>
              <a:rPr lang="en-US" noProof="0"/>
              <a:t>Drag picture to placeholder or click icon to add</a:t>
            </a:r>
            <a:endParaRPr lang="en-US" noProof="0" dirty="0"/>
          </a:p>
        </p:txBody>
      </p:sp>
    </p:spTree>
    <p:extLst>
      <p:ext uri="{BB962C8B-B14F-4D97-AF65-F5344CB8AC3E}">
        <p14:creationId xmlns:p14="http://schemas.microsoft.com/office/powerpoint/2010/main" val="2480471563"/>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9" descr="SUSig_White.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10350" y="6415088"/>
            <a:ext cx="2046288"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a:spLocks noChangeArrowheads="1"/>
          </p:cNvSpPr>
          <p:nvPr/>
        </p:nvSpPr>
        <p:spPr bwMode="auto">
          <a:xfrm>
            <a:off x="0" y="6410325"/>
            <a:ext cx="9155113" cy="457200"/>
          </a:xfrm>
          <a:prstGeom prst="rect">
            <a:avLst/>
          </a:prstGeom>
          <a:solidFill>
            <a:schemeClr val="bg2"/>
          </a:solidFill>
          <a:ln w="9525">
            <a:solidFill>
              <a:schemeClr val="accent1"/>
            </a:solidFill>
            <a:miter lim="800000"/>
            <a:headEnd/>
            <a:tailEnd/>
          </a:ln>
          <a:effectLst>
            <a:outerShdw blurRad="38100" dist="25401" dir="2700000" algn="br" rotWithShape="0">
              <a:srgbClr val="000000">
                <a:alpha val="59999"/>
              </a:srgbClr>
            </a:outerShdw>
          </a:effectLst>
        </p:spPr>
        <p:txBody>
          <a:bodyPr anchor="ctr"/>
          <a:lstStyle>
            <a:lvl1pPr eaLnBrk="0" hangingPunct="0">
              <a:defRPr sz="2400">
                <a:solidFill>
                  <a:schemeClr val="tx1"/>
                </a:solidFill>
                <a:latin typeface="Source Sans Pro" charset="0"/>
                <a:ea typeface="ＭＳ Ｐゴシック" charset="-128"/>
              </a:defRPr>
            </a:lvl1pPr>
            <a:lvl2pPr marL="742950" indent="-285750" eaLnBrk="0" hangingPunct="0">
              <a:defRPr sz="2400">
                <a:solidFill>
                  <a:schemeClr val="tx1"/>
                </a:solidFill>
                <a:latin typeface="Source Sans Pro" charset="0"/>
                <a:ea typeface="ＭＳ Ｐゴシック" charset="-128"/>
              </a:defRPr>
            </a:lvl2pPr>
            <a:lvl3pPr marL="1143000" indent="-228600" eaLnBrk="0" hangingPunct="0">
              <a:defRPr sz="2400">
                <a:solidFill>
                  <a:schemeClr val="tx1"/>
                </a:solidFill>
                <a:latin typeface="Source Sans Pro" charset="0"/>
                <a:ea typeface="ＭＳ Ｐゴシック" charset="-128"/>
              </a:defRPr>
            </a:lvl3pPr>
            <a:lvl4pPr marL="1600200" indent="-228600" eaLnBrk="0" hangingPunct="0">
              <a:defRPr sz="2400">
                <a:solidFill>
                  <a:schemeClr val="tx1"/>
                </a:solidFill>
                <a:latin typeface="Source Sans Pro" charset="0"/>
                <a:ea typeface="ＭＳ Ｐゴシック" charset="-128"/>
              </a:defRPr>
            </a:lvl4pPr>
            <a:lvl5pPr marL="2057400" indent="-228600" eaLnBrk="0" hangingPunct="0">
              <a:defRPr sz="2400">
                <a:solidFill>
                  <a:schemeClr val="tx1"/>
                </a:solidFill>
                <a:latin typeface="Source Sans Pro"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Source Sans Pro"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Source Sans Pro"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Source Sans Pro"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Source Sans Pro" charset="0"/>
                <a:ea typeface="ＭＳ Ｐゴシック" charset="-128"/>
              </a:defRPr>
            </a:lvl9pPr>
          </a:lstStyle>
          <a:p>
            <a:pPr algn="ctr" eaLnBrk="1" hangingPunct="1"/>
            <a:endParaRPr lang="x-none" altLang="x-none" sz="1800">
              <a:solidFill>
                <a:srgbClr val="FFFFFF"/>
              </a:solidFill>
              <a:latin typeface="Arial" charset="0"/>
            </a:endParaRPr>
          </a:p>
        </p:txBody>
      </p:sp>
      <p:pic>
        <p:nvPicPr>
          <p:cNvPr id="7" name="Picture 11" title="Stanford Universi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50075" y="6510338"/>
            <a:ext cx="1817688"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57200" y="2403850"/>
            <a:ext cx="8229600" cy="824631"/>
          </a:xfrm>
          <a:prstGeom prst="rect">
            <a:avLst/>
          </a:prstGeom>
        </p:spPr>
        <p:txBody>
          <a:bodyPr>
            <a:noAutofit/>
          </a:bodyPr>
          <a:lstStyle>
            <a:lvl1pPr algn="ctr">
              <a:defRPr sz="3600">
                <a:solidFill>
                  <a:schemeClr val="tx1"/>
                </a:solidFill>
              </a:defRPr>
            </a:lvl1pPr>
          </a:lstStyle>
          <a:p>
            <a:r>
              <a:rPr lang="en-US" dirty="0"/>
              <a:t>Click to edit Master title style</a:t>
            </a:r>
          </a:p>
        </p:txBody>
      </p:sp>
      <p:sp>
        <p:nvSpPr>
          <p:cNvPr id="12" name="Text Placeholder 33"/>
          <p:cNvSpPr>
            <a:spLocks noGrp="1"/>
          </p:cNvSpPr>
          <p:nvPr>
            <p:ph type="body" sz="quarter" idx="18"/>
          </p:nvPr>
        </p:nvSpPr>
        <p:spPr>
          <a:xfrm>
            <a:off x="1603375" y="4798696"/>
            <a:ext cx="6059488" cy="274320"/>
          </a:xfrm>
          <a:prstGeom prst="rect">
            <a:avLst/>
          </a:prstGeom>
        </p:spPr>
        <p:txBody>
          <a:bodyPr wrap="none" anchor="ctr" anchorCtr="1">
            <a:noAutofit/>
          </a:bodyPr>
          <a:lstStyle>
            <a:lvl1pPr algn="ctr">
              <a:buNone/>
              <a:defRPr sz="18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13" name="Subtitle 2"/>
          <p:cNvSpPr>
            <a:spLocks noGrp="1"/>
          </p:cNvSpPr>
          <p:nvPr>
            <p:ph type="subTitle" idx="1"/>
          </p:nvPr>
        </p:nvSpPr>
        <p:spPr>
          <a:xfrm>
            <a:off x="457200" y="3228481"/>
            <a:ext cx="8229600" cy="615863"/>
          </a:xfrm>
          <a:prstGeom prst="rect">
            <a:avLst/>
          </a:prstGeom>
        </p:spPr>
        <p:txBody>
          <a:bodyPr>
            <a:noAutofit/>
          </a:bodyPr>
          <a:lstStyle>
            <a:lvl1pPr marL="0" indent="0" algn="ctr">
              <a:buNone/>
              <a:defRPr sz="2000" cap="small" spc="300">
                <a:solidFill>
                  <a:srgbClr val="A4001D"/>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51249864"/>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9"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2"/>
          <p:cNvSpPr>
            <a:spLocks noGrp="1"/>
          </p:cNvSpPr>
          <p:nvPr>
            <p:ph type="title"/>
          </p:nvPr>
        </p:nvSpPr>
        <p:spPr bwMode="auto">
          <a:xfrm>
            <a:off x="949325" y="479425"/>
            <a:ext cx="7707313" cy="65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45720" rIns="91440" bIns="45720" numCol="1" anchor="b" anchorCtr="0" compatLnSpc="1">
            <a:prstTxWarp prst="textNoShape">
              <a:avLst/>
            </a:prstTxWarp>
          </a:bodyPr>
          <a:lstStyle/>
          <a:p>
            <a:pPr lvl="0"/>
            <a:r>
              <a:rPr lang="en-US" altLang="x-none"/>
              <a:t>Click to edit Master title style</a:t>
            </a:r>
          </a:p>
        </p:txBody>
      </p:sp>
      <p:sp>
        <p:nvSpPr>
          <p:cNvPr id="4" name="Text Placeholder 3"/>
          <p:cNvSpPr>
            <a:spLocks noGrp="1"/>
          </p:cNvSpPr>
          <p:nvPr>
            <p:ph type="body" idx="1"/>
          </p:nvPr>
        </p:nvSpPr>
        <p:spPr>
          <a:xfrm>
            <a:off x="949325" y="1204913"/>
            <a:ext cx="7707313" cy="5018087"/>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4"/>
          <p:cNvSpPr>
            <a:spLocks noGrp="1"/>
          </p:cNvSpPr>
          <p:nvPr>
            <p:ph type="sldNum" sz="quarter" idx="4"/>
          </p:nvPr>
        </p:nvSpPr>
        <p:spPr>
          <a:xfrm>
            <a:off x="109538" y="6415088"/>
            <a:ext cx="846137" cy="363537"/>
          </a:xfrm>
          <a:prstGeom prst="rect">
            <a:avLst/>
          </a:prstGeom>
        </p:spPr>
        <p:txBody>
          <a:bodyPr vert="horz" wrap="square" lIns="91440" tIns="45720" rIns="91440" bIns="45720" numCol="1" anchor="ctr" anchorCtr="0" compatLnSpc="1">
            <a:prstTxWarp prst="textNoShape">
              <a:avLst/>
            </a:prstTxWarp>
          </a:bodyPr>
          <a:lstStyle>
            <a:lvl1pPr>
              <a:defRPr sz="1000">
                <a:solidFill>
                  <a:srgbClr val="898989"/>
                </a:solidFill>
                <a:latin typeface="Arial" charset="0"/>
              </a:defRPr>
            </a:lvl1pPr>
          </a:lstStyle>
          <a:p>
            <a:fld id="{44BD57AA-79F9-1742-801A-305A5A35FE76}" type="slidenum">
              <a:rPr lang="en-US" altLang="x-none"/>
              <a:pPr/>
              <a:t>‹#›</a:t>
            </a:fld>
            <a:endParaRPr lang="en-US" altLang="x-none"/>
          </a:p>
        </p:txBody>
      </p:sp>
      <p:sp>
        <p:nvSpPr>
          <p:cNvPr id="10" name="Rectangle 9"/>
          <p:cNvSpPr/>
          <p:nvPr/>
        </p:nvSpPr>
        <p:spPr>
          <a:xfrm>
            <a:off x="0" y="0"/>
            <a:ext cx="457200" cy="6867525"/>
          </a:xfrm>
          <a:prstGeom prst="rect">
            <a:avLst/>
          </a:prstGeom>
          <a:solidFill>
            <a:srgbClr val="8C1515"/>
          </a:solidFill>
          <a:ln>
            <a:solidFill>
              <a:srgbClr val="8C151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dirty="0">
              <a:latin typeface="Arial"/>
            </a:endParaRPr>
          </a:p>
        </p:txBody>
      </p:sp>
      <p:pic>
        <p:nvPicPr>
          <p:cNvPr id="1030" name="Picture 10" title="Stanford University"/>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6846888" y="6475413"/>
            <a:ext cx="1817687"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9" r:id="rId1"/>
    <p:sldLayoutId id="2147484060" r:id="rId2"/>
    <p:sldLayoutId id="2147484061" r:id="rId3"/>
    <p:sldLayoutId id="2147484062" r:id="rId4"/>
    <p:sldLayoutId id="2147484063" r:id="rId5"/>
    <p:sldLayoutId id="2147484064" r:id="rId6"/>
    <p:sldLayoutId id="2147484065" r:id="rId7"/>
    <p:sldLayoutId id="2147484073" r:id="rId8"/>
  </p:sldLayoutIdLst>
  <p:transition spd="slow">
    <p:fade/>
  </p:transition>
  <p:hf hdr="0" ftr="0" dt="0"/>
  <p:txStyles>
    <p:titleStyle>
      <a:lvl1pPr algn="l" defTabSz="457200" rtl="0" eaLnBrk="1" fontAlgn="base" hangingPunct="1">
        <a:lnSpc>
          <a:spcPct val="85000"/>
        </a:lnSpc>
        <a:spcBef>
          <a:spcPct val="0"/>
        </a:spcBef>
        <a:spcAft>
          <a:spcPct val="0"/>
        </a:spcAft>
        <a:defRPr sz="2400" kern="1200">
          <a:solidFill>
            <a:schemeClr val="bg2"/>
          </a:solidFill>
          <a:latin typeface="Arial"/>
          <a:ea typeface="ＭＳ Ｐゴシック" charset="0"/>
          <a:cs typeface="ＭＳ Ｐゴシック" charset="0"/>
        </a:defRPr>
      </a:lvl1pPr>
      <a:lvl2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2pPr>
      <a:lvl3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3pPr>
      <a:lvl4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4pPr>
      <a:lvl5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5pPr>
      <a:lvl6pPr marL="4572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6pPr>
      <a:lvl7pPr marL="9144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7pPr>
      <a:lvl8pPr marL="13716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8pPr>
      <a:lvl9pPr marL="18288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9pPr>
    </p:titleStyle>
    <p:bodyStyle>
      <a:lvl1pPr marL="342900" indent="-342900" algn="l" defTabSz="457200" rtl="0" eaLnBrk="1" fontAlgn="base" hangingPunct="1">
        <a:spcBef>
          <a:spcPct val="20000"/>
        </a:spcBef>
        <a:spcAft>
          <a:spcPct val="0"/>
        </a:spcAft>
        <a:buClr>
          <a:schemeClr val="bg2"/>
        </a:buClr>
        <a:buFont typeface="Wingdings" charset="2"/>
        <a:defRPr kern="1200" spc="20">
          <a:solidFill>
            <a:schemeClr val="tx1"/>
          </a:solidFill>
          <a:latin typeface="Arial"/>
          <a:ea typeface="ＭＳ Ｐゴシック" charset="0"/>
          <a:cs typeface="ＭＳ Ｐゴシック" charset="0"/>
        </a:defRPr>
      </a:lvl1pPr>
      <a:lvl2pPr marL="288925" indent="-288925" algn="l" defTabSz="457200" rtl="0" eaLnBrk="1" fontAlgn="base" hangingPunct="1">
        <a:spcBef>
          <a:spcPct val="20000"/>
        </a:spcBef>
        <a:spcAft>
          <a:spcPct val="0"/>
        </a:spcAft>
        <a:buClr>
          <a:schemeClr val="bg2"/>
        </a:buClr>
        <a:buFont typeface="Wingdings" charset="2"/>
        <a:buChar char="§"/>
        <a:defRPr kern="1200">
          <a:solidFill>
            <a:srgbClr val="595959"/>
          </a:solidFill>
          <a:latin typeface="Arial"/>
          <a:ea typeface="ＭＳ Ｐゴシック" charset="0"/>
          <a:cs typeface="+mn-cs"/>
        </a:defRPr>
      </a:lvl2pPr>
      <a:lvl3pPr marL="569913" indent="-225425" algn="l" defTabSz="457200" rtl="0" eaLnBrk="1" fontAlgn="base" hangingPunct="1">
        <a:spcBef>
          <a:spcPct val="20000"/>
        </a:spcBef>
        <a:spcAft>
          <a:spcPct val="0"/>
        </a:spcAft>
        <a:buClr>
          <a:schemeClr val="bg2"/>
        </a:buClr>
        <a:buSzPct val="102000"/>
        <a:buFont typeface="Source Sans Pro" charset="0"/>
        <a:buChar char="›"/>
        <a:defRPr kern="1200">
          <a:solidFill>
            <a:srgbClr val="595959"/>
          </a:solidFill>
          <a:latin typeface="Arial"/>
          <a:ea typeface="ＭＳ Ｐゴシック" charset="0"/>
          <a:cs typeface="+mn-cs"/>
        </a:defRPr>
      </a:lvl3pPr>
      <a:lvl4pPr marL="914400" indent="-227013" algn="l" defTabSz="457200" rtl="0" eaLnBrk="1" fontAlgn="base" hangingPunct="1">
        <a:spcBef>
          <a:spcPct val="20000"/>
        </a:spcBef>
        <a:spcAft>
          <a:spcPct val="0"/>
        </a:spcAft>
        <a:buClr>
          <a:schemeClr val="bg2"/>
        </a:buClr>
        <a:buFont typeface="Arial" charset="0"/>
        <a:buChar char="•"/>
        <a:defRPr kern="1200">
          <a:solidFill>
            <a:srgbClr val="595959"/>
          </a:solidFill>
          <a:latin typeface="Arial"/>
          <a:ea typeface="ＭＳ Ｐゴシック" charset="0"/>
          <a:cs typeface="+mn-cs"/>
        </a:defRPr>
      </a:lvl4pPr>
      <a:lvl5pPr marL="1258888" indent="-227013" algn="l" defTabSz="457200" rtl="0" eaLnBrk="1" fontAlgn="base" hangingPunct="1">
        <a:spcBef>
          <a:spcPct val="20000"/>
        </a:spcBef>
        <a:spcAft>
          <a:spcPct val="0"/>
        </a:spcAft>
        <a:buClr>
          <a:schemeClr val="bg2"/>
        </a:buClr>
        <a:buFont typeface="Source Sans Pro" charset="0"/>
        <a:buChar char="–"/>
        <a:defRPr kern="1200">
          <a:solidFill>
            <a:srgbClr val="595959"/>
          </a:solidFill>
          <a:latin typeface="Arial"/>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122" name="Title Placeholder 2"/>
          <p:cNvSpPr>
            <a:spLocks noGrp="1"/>
          </p:cNvSpPr>
          <p:nvPr>
            <p:ph type="title"/>
          </p:nvPr>
        </p:nvSpPr>
        <p:spPr bwMode="auto">
          <a:xfrm>
            <a:off x="949325" y="479425"/>
            <a:ext cx="7707313" cy="65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45720" rIns="91440" bIns="45720" numCol="1" anchor="b" anchorCtr="0" compatLnSpc="1">
            <a:prstTxWarp prst="textNoShape">
              <a:avLst/>
            </a:prstTxWarp>
          </a:bodyPr>
          <a:lstStyle/>
          <a:p>
            <a:pPr lvl="0"/>
            <a:r>
              <a:rPr lang="en-US" altLang="x-none"/>
              <a:t>Click to edit Master title style</a:t>
            </a:r>
          </a:p>
        </p:txBody>
      </p:sp>
      <p:sp>
        <p:nvSpPr>
          <p:cNvPr id="4" name="Text Placeholder 3"/>
          <p:cNvSpPr>
            <a:spLocks noGrp="1"/>
          </p:cNvSpPr>
          <p:nvPr>
            <p:ph type="body" idx="1"/>
          </p:nvPr>
        </p:nvSpPr>
        <p:spPr>
          <a:xfrm>
            <a:off x="949325" y="1204913"/>
            <a:ext cx="7707313" cy="5018087"/>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4"/>
          <p:cNvSpPr>
            <a:spLocks noGrp="1"/>
          </p:cNvSpPr>
          <p:nvPr>
            <p:ph type="sldNum" sz="quarter" idx="4"/>
          </p:nvPr>
        </p:nvSpPr>
        <p:spPr>
          <a:xfrm>
            <a:off x="109538" y="6415088"/>
            <a:ext cx="846137" cy="363537"/>
          </a:xfrm>
          <a:prstGeom prst="rect">
            <a:avLst/>
          </a:prstGeom>
        </p:spPr>
        <p:txBody>
          <a:bodyPr vert="horz" wrap="square" lIns="91440" tIns="45720" rIns="91440" bIns="45720" numCol="1" anchor="ctr" anchorCtr="0" compatLnSpc="1">
            <a:prstTxWarp prst="textNoShape">
              <a:avLst/>
            </a:prstTxWarp>
          </a:bodyPr>
          <a:lstStyle>
            <a:lvl1pPr>
              <a:defRPr sz="1000">
                <a:solidFill>
                  <a:srgbClr val="898989"/>
                </a:solidFill>
                <a:latin typeface="Arial" charset="0"/>
              </a:defRPr>
            </a:lvl1pPr>
          </a:lstStyle>
          <a:p>
            <a:fld id="{C0CDBD2F-7E68-4545-8245-DF65064C8B33}" type="slidenum">
              <a:rPr lang="en-US" altLang="x-none"/>
              <a:pPr/>
              <a:t>‹#›</a:t>
            </a:fld>
            <a:endParaRPr lang="en-US" altLang="x-none"/>
          </a:p>
        </p:txBody>
      </p:sp>
      <p:sp>
        <p:nvSpPr>
          <p:cNvPr id="7" name="Rectangle 6"/>
          <p:cNvSpPr/>
          <p:nvPr/>
        </p:nvSpPr>
        <p:spPr>
          <a:xfrm>
            <a:off x="-11113" y="0"/>
            <a:ext cx="9155113" cy="457200"/>
          </a:xfrm>
          <a:prstGeom prst="rect">
            <a:avLst/>
          </a:prstGeom>
          <a:solidFill>
            <a:schemeClr val="bg2"/>
          </a:solidFill>
          <a:ln>
            <a:solidFill>
              <a:srgbClr val="8C151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dirty="0">
              <a:solidFill>
                <a:srgbClr val="8C1515"/>
              </a:solidFill>
              <a:latin typeface="Arial"/>
            </a:endParaRPr>
          </a:p>
        </p:txBody>
      </p:sp>
      <p:pic>
        <p:nvPicPr>
          <p:cNvPr id="5126" name="Picture 10" title="Stanford University"/>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846888" y="6475413"/>
            <a:ext cx="1817687" cy="223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66" r:id="rId1"/>
    <p:sldLayoutId id="2147484067" r:id="rId2"/>
    <p:sldLayoutId id="2147484068" r:id="rId3"/>
    <p:sldLayoutId id="2147484069" r:id="rId4"/>
    <p:sldLayoutId id="2147484070" r:id="rId5"/>
    <p:sldLayoutId id="2147484071" r:id="rId6"/>
    <p:sldLayoutId id="2147484072" r:id="rId7"/>
  </p:sldLayoutIdLst>
  <p:transition spd="slow">
    <p:fade/>
  </p:transition>
  <p:hf hdr="0" ftr="0" dt="0"/>
  <p:txStyles>
    <p:titleStyle>
      <a:lvl1pPr algn="l" defTabSz="457200" rtl="0" eaLnBrk="0" fontAlgn="base" hangingPunct="0">
        <a:lnSpc>
          <a:spcPct val="85000"/>
        </a:lnSpc>
        <a:spcBef>
          <a:spcPct val="0"/>
        </a:spcBef>
        <a:spcAft>
          <a:spcPct val="0"/>
        </a:spcAft>
        <a:defRPr sz="2400" kern="1200">
          <a:solidFill>
            <a:schemeClr val="bg2"/>
          </a:solidFill>
          <a:latin typeface="Arial"/>
          <a:ea typeface="ＭＳ Ｐゴシック" charset="0"/>
          <a:cs typeface="ＭＳ Ｐゴシック" charset="0"/>
        </a:defRPr>
      </a:lvl1pPr>
      <a:lvl2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2pPr>
      <a:lvl3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3pPr>
      <a:lvl4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4pPr>
      <a:lvl5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5pPr>
      <a:lvl6pPr marL="4572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6pPr>
      <a:lvl7pPr marL="9144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7pPr>
      <a:lvl8pPr marL="13716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8pPr>
      <a:lvl9pPr marL="18288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charset="0"/>
        <a:defRPr kern="1200" cap="small" spc="20">
          <a:solidFill>
            <a:schemeClr val="tx1"/>
          </a:solidFill>
          <a:latin typeface="Arial"/>
          <a:ea typeface="ＭＳ Ｐゴシック" charset="0"/>
          <a:cs typeface="ＭＳ Ｐゴシック" charset="0"/>
        </a:defRPr>
      </a:lvl1pPr>
      <a:lvl2pPr marL="288925" indent="-288925" algn="l" defTabSz="457200" rtl="0" eaLnBrk="0" fontAlgn="base" hangingPunct="0">
        <a:spcBef>
          <a:spcPct val="20000"/>
        </a:spcBef>
        <a:spcAft>
          <a:spcPct val="0"/>
        </a:spcAft>
        <a:buClr>
          <a:schemeClr val="bg2"/>
        </a:buClr>
        <a:buFont typeface="Wingdings" charset="2"/>
        <a:buChar char="§"/>
        <a:defRPr kern="1200">
          <a:solidFill>
            <a:srgbClr val="595959"/>
          </a:solidFill>
          <a:latin typeface="Arial"/>
          <a:ea typeface="ＭＳ Ｐゴシック" charset="0"/>
          <a:cs typeface="+mn-cs"/>
        </a:defRPr>
      </a:lvl2pPr>
      <a:lvl3pPr marL="569913" indent="-225425" algn="l" defTabSz="457200" rtl="0" eaLnBrk="0" fontAlgn="base" hangingPunct="0">
        <a:spcBef>
          <a:spcPct val="20000"/>
        </a:spcBef>
        <a:spcAft>
          <a:spcPct val="0"/>
        </a:spcAft>
        <a:buClr>
          <a:schemeClr val="bg2"/>
        </a:buClr>
        <a:buSzPct val="102000"/>
        <a:buFont typeface="Source Sans Pro" charset="0"/>
        <a:buChar char="›"/>
        <a:defRPr kern="1200">
          <a:solidFill>
            <a:srgbClr val="595959"/>
          </a:solidFill>
          <a:latin typeface="Arial"/>
          <a:ea typeface="ＭＳ Ｐゴシック" charset="0"/>
          <a:cs typeface="+mn-cs"/>
        </a:defRPr>
      </a:lvl3pPr>
      <a:lvl4pPr marL="914400" indent="-227013" algn="l" defTabSz="457200" rtl="0" eaLnBrk="0" fontAlgn="base" hangingPunct="0">
        <a:spcBef>
          <a:spcPct val="20000"/>
        </a:spcBef>
        <a:spcAft>
          <a:spcPct val="0"/>
        </a:spcAft>
        <a:buClr>
          <a:schemeClr val="bg2"/>
        </a:buClr>
        <a:buFont typeface="Arial" charset="0"/>
        <a:buChar char="•"/>
        <a:defRPr kern="1200">
          <a:solidFill>
            <a:srgbClr val="595959"/>
          </a:solidFill>
          <a:latin typeface="Arial"/>
          <a:ea typeface="ＭＳ Ｐゴシック" charset="0"/>
          <a:cs typeface="+mn-cs"/>
        </a:defRPr>
      </a:lvl4pPr>
      <a:lvl5pPr marL="1258888" indent="-227013" algn="l" defTabSz="457200" rtl="0" eaLnBrk="0" fontAlgn="base" hangingPunct="0">
        <a:spcBef>
          <a:spcPct val="20000"/>
        </a:spcBef>
        <a:spcAft>
          <a:spcPct val="0"/>
        </a:spcAft>
        <a:buClr>
          <a:schemeClr val="bg2"/>
        </a:buClr>
        <a:buFont typeface="Source Sans Pro" charset="0"/>
        <a:buChar char="–"/>
        <a:defRPr kern="1200">
          <a:solidFill>
            <a:srgbClr val="595959"/>
          </a:solidFill>
          <a:latin typeface="Arial"/>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8C151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988133"/>
            <a:ext cx="5185200" cy="6328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999999"/>
              </a:buClr>
              <a:buSzPts val="2400"/>
              <a:buFont typeface="Lato"/>
              <a:buNone/>
              <a:defRPr sz="2400" b="1">
                <a:solidFill>
                  <a:srgbClr val="999999"/>
                </a:solidFill>
                <a:latin typeface="Lato"/>
                <a:ea typeface="Lato"/>
                <a:cs typeface="Lato"/>
                <a:sym typeface="Lato"/>
              </a:defRPr>
            </a:lvl1pPr>
            <a:lvl2pPr lvl="1">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2pPr>
            <a:lvl3pPr lvl="2">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3pPr>
            <a:lvl4pPr lvl="3">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4pPr>
            <a:lvl5pPr lvl="4">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5pPr>
            <a:lvl6pPr lvl="5">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6pPr>
            <a:lvl7pPr lvl="6">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7pPr>
            <a:lvl8pPr lvl="7">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8pPr>
            <a:lvl9pPr lvl="8">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457200" y="1803400"/>
            <a:ext cx="5185200" cy="30076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rgbClr val="666666"/>
              </a:buClr>
              <a:buSzPts val="2000"/>
              <a:buFont typeface="Lato"/>
              <a:buChar char="▸"/>
              <a:defRPr sz="2000">
                <a:solidFill>
                  <a:srgbClr val="666666"/>
                </a:solidFill>
                <a:latin typeface="Lato"/>
                <a:ea typeface="Lato"/>
                <a:cs typeface="Lato"/>
                <a:sym typeface="Lato"/>
              </a:defRPr>
            </a:lvl1pPr>
            <a:lvl2pPr marL="914400" lvl="1"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2pPr>
            <a:lvl3pPr marL="1371600" lvl="2"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3pPr>
            <a:lvl4pPr marL="1828800" lvl="3"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4pPr>
            <a:lvl5pPr marL="2286000" lvl="4"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5pPr>
            <a:lvl6pPr marL="2743200" lvl="5"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6pPr>
            <a:lvl7pPr marL="3200400" lvl="6"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7pPr>
            <a:lvl8pPr marL="3657600" lvl="7"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8pPr>
            <a:lvl9pPr marL="4114800" lvl="8" indent="-355600">
              <a:spcBef>
                <a:spcPts val="0"/>
              </a:spcBef>
              <a:spcAft>
                <a:spcPts val="0"/>
              </a:spcAft>
              <a:buClr>
                <a:srgbClr val="666666"/>
              </a:buClr>
              <a:buSzPts val="2000"/>
              <a:buFont typeface="Lato"/>
              <a:buChar char="■"/>
              <a:defRPr sz="2000">
                <a:solidFill>
                  <a:srgbClr val="666666"/>
                </a:solidFill>
                <a:latin typeface="Lato"/>
                <a:ea typeface="Lato"/>
                <a:cs typeface="Lato"/>
                <a:sym typeface="Lato"/>
              </a:defRPr>
            </a:lvl9pPr>
          </a:lstStyle>
          <a:p>
            <a:endParaRPr/>
          </a:p>
        </p:txBody>
      </p:sp>
    </p:spTree>
    <p:extLst>
      <p:ext uri="{BB962C8B-B14F-4D97-AF65-F5344CB8AC3E}">
        <p14:creationId xmlns:p14="http://schemas.microsoft.com/office/powerpoint/2010/main" val="3455404309"/>
      </p:ext>
    </p:extLst>
  </p:cSld>
  <p:clrMap bg1="lt1" tx1="dk1" bg2="dk2" tx2="lt2" accent1="accent1" accent2="accent2" accent3="accent3" accent4="accent4" accent5="accent5" accent6="accent6" hlink="hlink" folHlink="folHlink"/>
  <p:sldLayoutIdLst>
    <p:sldLayoutId id="2147484075" r:id="rId1"/>
    <p:sldLayoutId id="2147484076" r:id="rId2"/>
    <p:sldLayoutId id="2147484077" r:id="rId3"/>
    <p:sldLayoutId id="2147484078" r:id="rId4"/>
    <p:sldLayoutId id="2147484079" r:id="rId5"/>
    <p:sldLayoutId id="2147484080" r:id="rId6"/>
    <p:sldLayoutId id="2147484081" r:id="rId7"/>
    <p:sldLayoutId id="2147484082" r:id="rId8"/>
    <p:sldLayoutId id="2147484083" r:id="rId9"/>
    <p:sldLayoutId id="2147484084" r:id="rId10"/>
    <p:sldLayoutId id="2147484085" r:id="rId11"/>
    <p:sldLayoutId id="21474840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srcc.stanford.edu/srcc-enabled-publication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computing.llnl.gov/tutorials/mpi/" TargetMode="External"/><Relationship Id="rId2" Type="http://schemas.openxmlformats.org/officeDocument/2006/relationships/hyperlink" Target="http://mpitutorial.com/tutorials/"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nvidia.com/en-us/data-center/tesla-v100/"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medium.com/google-cloud/the-google-cloud-developer-cheat-sheet-429775bd6d11"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hyperlink" Target="http://www.sherlock.stanford.edu/docs/user-guide/storage/filesystems/" TargetMode="Externa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sylabs.io/docs/"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herlock.stanford.edu/"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farmshare.stanford.edu/" TargetMode="External"/></Relationships>
</file>

<file path=ppt/slides/_rels/slide41.xml.rels><?xml version="1.0" encoding="UTF-8" standalone="yes"?>
<Relationships xmlns="http://schemas.openxmlformats.org/package/2006/relationships"><Relationship Id="rId2" Type="http://schemas.openxmlformats.org/officeDocument/2006/relationships/hyperlink" Target="https://srcc.stanford.edu/private/sherlock-orders" TargetMode="Externa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login.sherlock.stanford.edu/" TargetMode="External"/><Relationship Id="rId2" Type="http://schemas.openxmlformats.org/officeDocument/2006/relationships/hyperlink" Target="http://openondemand.org/" TargetMode="Externa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8" Type="http://schemas.openxmlformats.org/officeDocument/2006/relationships/hyperlink" Target="http://med.stanford.edu/gbsc/uv300.html" TargetMode="External"/><Relationship Id="rId3" Type="http://schemas.openxmlformats.org/officeDocument/2006/relationships/hyperlink" Target="http://www.sherlock.stanford.edu/" TargetMode="External"/><Relationship Id="rId7" Type="http://schemas.openxmlformats.org/officeDocument/2006/relationships/hyperlink" Target="https://web.stanford.edu/group/scgpm/cgi-bin/informatics/wiki/index.php/Scg4_user_guide"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gbsc.stanford.edu/" TargetMode="External"/><Relationship Id="rId5" Type="http://schemas.openxmlformats.org/officeDocument/2006/relationships/hyperlink" Target="https://srcc.stanford.edu/farmshare2" TargetMode="External"/><Relationship Id="rId4" Type="http://schemas.openxmlformats.org/officeDocument/2006/relationships/hyperlink" Target="https://web.stanford.edu/group/farmshare/cgi-bin/wiki/index.php/Main_Page"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www.opensciencegrid.org/" TargetMode="External"/><Relationship Id="rId2" Type="http://schemas.openxmlformats.org/officeDocument/2006/relationships/hyperlink" Target="https://www.xsede.org/" TargetMode="Externa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8" Type="http://schemas.openxmlformats.org/officeDocument/2006/relationships/image" Target="../media/image34.jpg"/><Relationship Id="rId13" Type="http://schemas.openxmlformats.org/officeDocument/2006/relationships/image" Target="../media/image37.jpg"/><Relationship Id="rId3" Type="http://schemas.openxmlformats.org/officeDocument/2006/relationships/image" Target="../media/image31.jpeg"/><Relationship Id="rId7" Type="http://schemas.openxmlformats.org/officeDocument/2006/relationships/image" Target="../media/image33.jpg"/><Relationship Id="rId12" Type="http://schemas.microsoft.com/office/2007/relationships/hdphoto" Target="../media/hdphoto4.wdp"/><Relationship Id="rId2" Type="http://schemas.openxmlformats.org/officeDocument/2006/relationships/image" Target="../media/image30.jpg"/><Relationship Id="rId16" Type="http://schemas.openxmlformats.org/officeDocument/2006/relationships/hyperlink" Target="https://icme.stanford.edu/resources/hive" TargetMode="External"/><Relationship Id="rId1" Type="http://schemas.openxmlformats.org/officeDocument/2006/relationships/slideLayout" Target="../slideLayouts/slideLayout12.xml"/><Relationship Id="rId6" Type="http://schemas.microsoft.com/office/2007/relationships/hdphoto" Target="../media/hdphoto2.wdp"/><Relationship Id="rId11" Type="http://schemas.openxmlformats.org/officeDocument/2006/relationships/image" Target="../media/image36.jpeg"/><Relationship Id="rId5" Type="http://schemas.openxmlformats.org/officeDocument/2006/relationships/image" Target="../media/image32.jpeg"/><Relationship Id="rId15" Type="http://schemas.openxmlformats.org/officeDocument/2006/relationships/image" Target="../media/image39.pn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35.jpeg"/><Relationship Id="rId14" Type="http://schemas.openxmlformats.org/officeDocument/2006/relationships/image" Target="../media/image38.jpg"/></Relationships>
</file>

<file path=ppt/slides/_rels/slide47.xml.rels><?xml version="1.0" encoding="UTF-8" standalone="yes"?>
<Relationships xmlns="http://schemas.openxmlformats.org/package/2006/relationships"><Relationship Id="rId8" Type="http://schemas.openxmlformats.org/officeDocument/2006/relationships/hyperlink" Target="mailto:srcc-support@stanford.edu" TargetMode="External"/><Relationship Id="rId3" Type="http://schemas.openxmlformats.org/officeDocument/2006/relationships/hyperlink" Target="http://www.sherlock.stanford.edu/" TargetMode="External"/><Relationship Id="rId7" Type="http://schemas.openxmlformats.org/officeDocument/2006/relationships/hyperlink" Target="http://srcc.stanford.edu/"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mailto:research-computing-support@stanford.edu" TargetMode="External"/><Relationship Id="rId5" Type="http://schemas.openxmlformats.org/officeDocument/2006/relationships/hyperlink" Target="http://sherlock.stanford.edu" TargetMode="External"/><Relationship Id="rId4" Type="http://schemas.openxmlformats.org/officeDocument/2006/relationships/hyperlink" Target="http://farmshare.stanford.edu/"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computing.llnl.gov/tutorials/dataheroes/GPUParallelProgramming.pdf" TargetMode="External"/><Relationship Id="rId13" Type="http://schemas.openxmlformats.org/officeDocument/2006/relationships/hyperlink" Target="https://insidehpc.com/" TargetMode="External"/><Relationship Id="rId3" Type="http://schemas.openxmlformats.org/officeDocument/2006/relationships/hyperlink" Target="https://www.sherlock.stanford.edu/docs/overview/glossary/" TargetMode="External"/><Relationship Id="rId7" Type="http://schemas.openxmlformats.org/officeDocument/2006/relationships/hyperlink" Target="https://insidehpc.com/2017/03/introduction-gpus-hpc/" TargetMode="External"/><Relationship Id="rId12" Type="http://schemas.openxmlformats.org/officeDocument/2006/relationships/hyperlink" Target="https://www.top500.org/" TargetMode="External"/><Relationship Id="rId2" Type="http://schemas.openxmlformats.org/officeDocument/2006/relationships/hyperlink" Target="https://hpc-carpentry.github.io/hpc-intro/" TargetMode="External"/><Relationship Id="rId1" Type="http://schemas.openxmlformats.org/officeDocument/2006/relationships/slideLayout" Target="../slideLayouts/slideLayout3.xml"/><Relationship Id="rId6" Type="http://schemas.openxmlformats.org/officeDocument/2006/relationships/hyperlink" Target="https://nyu-cds.github.io/python-gpu/01-introduction/" TargetMode="External"/><Relationship Id="rId11" Type="http://schemas.openxmlformats.org/officeDocument/2006/relationships/hyperlink" Target="https://medium.com/the-mission/why-building-your-own-deep-learning-computer-is-10x-cheaper-than-aws-b1c91b55ce8c" TargetMode="External"/><Relationship Id="rId5" Type="http://schemas.openxmlformats.org/officeDocument/2006/relationships/hyperlink" Target="https://support.ceci-hpc.be/doc/_contents/QuickStart/SubmittingJobs/SlurmTutorial.html" TargetMode="External"/><Relationship Id="rId15" Type="http://schemas.openxmlformats.org/officeDocument/2006/relationships/hyperlink" Target="https://srcc.stanford.edu/srcc-enabled-publications" TargetMode="External"/><Relationship Id="rId10" Type="http://schemas.openxmlformats.org/officeDocument/2006/relationships/hyperlink" Target="https://storage.googleapis.com/pub-tools-public-publication-data/pdf/43438.pdf" TargetMode="External"/><Relationship Id="rId4" Type="http://schemas.openxmlformats.org/officeDocument/2006/relationships/hyperlink" Target="https://slurm.schedmd.com/" TargetMode="External"/><Relationship Id="rId9" Type="http://schemas.openxmlformats.org/officeDocument/2006/relationships/hyperlink" Target="https://www.youtube.com/watch?v=49DzPT9HFJM" TargetMode="External"/><Relationship Id="rId14" Type="http://schemas.openxmlformats.org/officeDocument/2006/relationships/hyperlink" Target="https://deepsense.ai/tensorflow-on-slurm-cluster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1879873" y="2256915"/>
            <a:ext cx="2732484" cy="926306"/>
          </a:xfrm>
        </p:spPr>
        <p:txBody>
          <a:bodyPr/>
          <a:lstStyle/>
          <a:p>
            <a:r>
              <a:rPr lang="en-US" altLang="x-none" sz="2100" dirty="0">
                <a:latin typeface="Arial" charset="0"/>
                <a:ea typeface="ＭＳ Ｐゴシック" charset="-128"/>
              </a:rPr>
              <a:t>Stanford Research Computing</a:t>
            </a:r>
          </a:p>
        </p:txBody>
      </p:sp>
      <p:sp>
        <p:nvSpPr>
          <p:cNvPr id="3" name="Text Placeholder 2"/>
          <p:cNvSpPr>
            <a:spLocks noGrp="1"/>
          </p:cNvSpPr>
          <p:nvPr>
            <p:ph type="body" sz="half" idx="2"/>
          </p:nvPr>
        </p:nvSpPr>
        <p:spPr>
          <a:xfrm>
            <a:off x="2396603" y="3239307"/>
            <a:ext cx="2215754" cy="933450"/>
          </a:xfrm>
        </p:spPr>
        <p:txBody>
          <a:bodyPr>
            <a:normAutofit fontScale="92500" lnSpcReduction="10000"/>
          </a:bodyPr>
          <a:lstStyle/>
          <a:p>
            <a:pPr>
              <a:defRPr/>
            </a:pPr>
            <a:r>
              <a:rPr lang="en-US" sz="1000" dirty="0"/>
              <a:t>Stats 285 Fall 2019</a:t>
            </a:r>
          </a:p>
          <a:p>
            <a:pPr>
              <a:defRPr/>
            </a:pPr>
            <a:r>
              <a:rPr lang="en-US" sz="1000" dirty="0"/>
              <a:t> Cluster computing Introduction and the Sherlock</a:t>
            </a:r>
          </a:p>
          <a:p>
            <a:pPr>
              <a:defRPr/>
            </a:pPr>
            <a:r>
              <a:rPr lang="en-US" sz="1000" dirty="0"/>
              <a:t>High Performance Computing Cluster</a:t>
            </a:r>
          </a:p>
          <a:p>
            <a:pPr>
              <a:defRPr/>
            </a:pPr>
            <a:endParaRPr lang="en-US" sz="1000" dirty="0"/>
          </a:p>
          <a:p>
            <a:pPr>
              <a:defRPr/>
            </a:pPr>
            <a:endParaRPr lang="en-US" sz="1000" dirty="0"/>
          </a:p>
          <a:p>
            <a:pPr>
              <a:defRPr/>
            </a:pPr>
            <a:endParaRPr lang="en-US" sz="1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945" y="2785331"/>
            <a:ext cx="3931037" cy="1215169"/>
          </a:xfrm>
          <a:prstGeom prst="rect">
            <a:avLst/>
          </a:prstGeom>
        </p:spPr>
      </p:pic>
      <p:pic>
        <p:nvPicPr>
          <p:cNvPr id="7" name="Picture 6">
            <a:extLst>
              <a:ext uri="{FF2B5EF4-FFF2-40B4-BE49-F238E27FC236}">
                <a16:creationId xmlns:a16="http://schemas.microsoft.com/office/drawing/2014/main" id="{B9093454-FE9B-5349-9790-AF724985A7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1" y="3808316"/>
            <a:ext cx="1919475" cy="1535580"/>
          </a:xfrm>
          <a:prstGeom prst="rect">
            <a:avLst/>
          </a:prstGeom>
        </p:spPr>
      </p:pic>
    </p:spTree>
    <p:extLst>
      <p:ext uri="{BB962C8B-B14F-4D97-AF65-F5344CB8AC3E}">
        <p14:creationId xmlns:p14="http://schemas.microsoft.com/office/powerpoint/2010/main" val="703171564"/>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a:spLocks noGrp="1"/>
          </p:cNvSpPr>
          <p:nvPr>
            <p:ph type="title"/>
          </p:nvPr>
        </p:nvSpPr>
        <p:spPr>
          <a:xfrm>
            <a:off x="949325" y="479425"/>
            <a:ext cx="7707313" cy="650875"/>
          </a:xfrm>
        </p:spPr>
        <p:txBody>
          <a:bodyPr/>
          <a:lstStyle/>
          <a:p>
            <a:r>
              <a:rPr lang="en-US" altLang="x-none" dirty="0">
                <a:latin typeface="Arial" charset="0"/>
                <a:ea typeface="ＭＳ Ｐゴシック" charset="-128"/>
              </a:rPr>
              <a:t>High Performance Computing Use Cases</a:t>
            </a:r>
          </a:p>
        </p:txBody>
      </p:sp>
      <p:sp>
        <p:nvSpPr>
          <p:cNvPr id="3" name="Content Placeholder 2"/>
          <p:cNvSpPr>
            <a:spLocks noGrp="1"/>
          </p:cNvSpPr>
          <p:nvPr>
            <p:ph sz="quarter" idx="10"/>
          </p:nvPr>
        </p:nvSpPr>
        <p:spPr>
          <a:xfrm>
            <a:off x="955675" y="1211263"/>
            <a:ext cx="7700963" cy="5011737"/>
          </a:xfrm>
        </p:spPr>
        <p:txBody>
          <a:bodyPr/>
          <a:lstStyle/>
          <a:p>
            <a:pPr lvl="1" fontAlgn="auto">
              <a:spcAft>
                <a:spcPts val="0"/>
              </a:spcAft>
              <a:buFont typeface="Wingdings" pitchFamily="2" charset="2"/>
              <a:buChar char="§"/>
              <a:defRPr/>
            </a:pPr>
            <a:r>
              <a:rPr lang="en-US" dirty="0">
                <a:solidFill>
                  <a:schemeClr val="tx1"/>
                </a:solidFill>
              </a:rPr>
              <a:t>Analyzing Gravitational Lenses 10 million times faster on Sherlock with neural networks on our GPUs, Advancing the automatic prediction of image quality in MRI from unseen sites, Stanford Open Policing project </a:t>
            </a:r>
          </a:p>
          <a:p>
            <a:pPr lvl="1" fontAlgn="auto">
              <a:spcAft>
                <a:spcPts val="0"/>
              </a:spcAft>
              <a:buFont typeface="Wingdings" pitchFamily="2" charset="2"/>
              <a:buChar char="§"/>
              <a:defRPr/>
            </a:pPr>
            <a:r>
              <a:rPr lang="en-US" dirty="0">
                <a:solidFill>
                  <a:schemeClr val="tx1"/>
                </a:solidFill>
                <a:hlinkClick r:id="rId3"/>
              </a:rPr>
              <a:t>https://</a:t>
            </a:r>
            <a:r>
              <a:rPr lang="en-US" dirty="0" err="1">
                <a:solidFill>
                  <a:schemeClr val="tx1"/>
                </a:solidFill>
                <a:hlinkClick r:id="rId3"/>
              </a:rPr>
              <a:t>srcc.stanford.edu</a:t>
            </a:r>
            <a:r>
              <a:rPr lang="en-US" dirty="0">
                <a:solidFill>
                  <a:schemeClr val="tx1"/>
                </a:solidFill>
                <a:hlinkClick r:id="rId3"/>
              </a:rPr>
              <a:t>/</a:t>
            </a:r>
            <a:r>
              <a:rPr lang="en-US" dirty="0" err="1">
                <a:solidFill>
                  <a:schemeClr val="tx1"/>
                </a:solidFill>
                <a:hlinkClick r:id="rId3"/>
              </a:rPr>
              <a:t>srcc</a:t>
            </a:r>
            <a:r>
              <a:rPr lang="en-US" dirty="0">
                <a:solidFill>
                  <a:schemeClr val="tx1"/>
                </a:solidFill>
                <a:hlinkClick r:id="rId3"/>
              </a:rPr>
              <a:t>-enabled-publications</a:t>
            </a:r>
            <a:endParaRPr lang="en-US" dirty="0">
              <a:solidFill>
                <a:schemeClr val="tx1"/>
              </a:solidFill>
            </a:endParaRPr>
          </a:p>
          <a:p>
            <a:pPr lvl="1" fontAlgn="auto">
              <a:spcAft>
                <a:spcPts val="0"/>
              </a:spcAft>
              <a:buFont typeface="Wingdings" pitchFamily="2" charset="2"/>
              <a:buChar char="§"/>
              <a:defRPr/>
            </a:pPr>
            <a:endParaRPr lang="en-US" dirty="0">
              <a:solidFill>
                <a:schemeClr val="tx1">
                  <a:lumMod val="65000"/>
                  <a:lumOff val="35000"/>
                </a:schemeClr>
              </a:solidFill>
              <a:ea typeface="+mn-ea"/>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9325" y="2555045"/>
            <a:ext cx="3227805" cy="322780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77666" y="2489542"/>
            <a:ext cx="3550739" cy="3293308"/>
          </a:xfrm>
          <a:prstGeom prst="rect">
            <a:avLst/>
          </a:prstGeom>
        </p:spPr>
      </p:pic>
    </p:spTree>
    <p:extLst>
      <p:ext uri="{BB962C8B-B14F-4D97-AF65-F5344CB8AC3E}">
        <p14:creationId xmlns:p14="http://schemas.microsoft.com/office/powerpoint/2010/main" val="858130780"/>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a:spLocks noGrp="1"/>
          </p:cNvSpPr>
          <p:nvPr>
            <p:ph type="title"/>
          </p:nvPr>
        </p:nvSpPr>
        <p:spPr>
          <a:xfrm>
            <a:off x="949325" y="479425"/>
            <a:ext cx="7707313" cy="650875"/>
          </a:xfrm>
        </p:spPr>
        <p:txBody>
          <a:bodyPr/>
          <a:lstStyle/>
          <a:p>
            <a:r>
              <a:rPr lang="en-US" altLang="x-none" dirty="0">
                <a:latin typeface="Arial" charset="0"/>
                <a:ea typeface="ＭＳ Ｐゴシック" charset="-128"/>
              </a:rPr>
              <a:t>Pros and Cons of HPC vs DIY/desktop</a:t>
            </a:r>
          </a:p>
        </p:txBody>
      </p:sp>
      <p:sp>
        <p:nvSpPr>
          <p:cNvPr id="3" name="Content Placeholder 2"/>
          <p:cNvSpPr>
            <a:spLocks noGrp="1"/>
          </p:cNvSpPr>
          <p:nvPr>
            <p:ph sz="quarter" idx="10"/>
          </p:nvPr>
        </p:nvSpPr>
        <p:spPr>
          <a:xfrm>
            <a:off x="955675" y="1211263"/>
            <a:ext cx="7700963" cy="5011737"/>
          </a:xfrm>
        </p:spPr>
        <p:txBody>
          <a:bodyPr/>
          <a:lstStyle/>
          <a:p>
            <a:r>
              <a:rPr lang="en-US" sz="1400" b="1" dirty="0"/>
              <a:t>Pros-</a:t>
            </a:r>
          </a:p>
          <a:p>
            <a:pPr marL="285750" indent="-285750">
              <a:buFont typeface="Arial" charset="0"/>
              <a:buChar char="•"/>
            </a:pPr>
            <a:r>
              <a:rPr lang="en-US" sz="1400" dirty="0"/>
              <a:t>Your code/calculations are run on servers that are always on, networked and accessible from anywhere by anyone in your PI group (including off campus collaborators with basic </a:t>
            </a:r>
            <a:r>
              <a:rPr lang="en-US" sz="1400" dirty="0" err="1"/>
              <a:t>SUNetIDs</a:t>
            </a:r>
            <a:r>
              <a:rPr lang="en-US" sz="1400" dirty="0"/>
              <a:t>)</a:t>
            </a:r>
          </a:p>
          <a:p>
            <a:pPr marL="285750" indent="-285750">
              <a:buFont typeface="Arial" charset="0"/>
              <a:buChar char="•"/>
            </a:pPr>
            <a:r>
              <a:rPr lang="en-US" sz="1400" dirty="0"/>
              <a:t>High performance parallel file systems- fast </a:t>
            </a:r>
            <a:r>
              <a:rPr lang="en-US" sz="1400" dirty="0" err="1"/>
              <a:t>i</a:t>
            </a:r>
            <a:r>
              <a:rPr lang="en-US" sz="1400" dirty="0"/>
              <a:t>/o, 30TB of group Scratch storage on Sherlock</a:t>
            </a:r>
          </a:p>
          <a:p>
            <a:pPr marL="285750" indent="-285750">
              <a:buFont typeface="Arial" charset="0"/>
              <a:buChar char="•"/>
            </a:pPr>
            <a:r>
              <a:rPr lang="en-US" sz="1400" dirty="0"/>
              <a:t>Much more compute power, hundreds of CPUs, large memory servers up to 3TB of RAM</a:t>
            </a:r>
          </a:p>
          <a:p>
            <a:pPr marL="285750" indent="-285750">
              <a:buFont typeface="Arial" charset="0"/>
              <a:buChar char="•"/>
            </a:pPr>
            <a:r>
              <a:rPr lang="en-US" sz="1400" dirty="0"/>
              <a:t>Data sharing among research groups is easy, Globus for large data transfers</a:t>
            </a:r>
          </a:p>
          <a:p>
            <a:pPr marL="285750" indent="-285750">
              <a:buFont typeface="Arial" charset="0"/>
              <a:buChar char="•"/>
            </a:pPr>
            <a:r>
              <a:rPr lang="en-US" sz="1400" dirty="0"/>
              <a:t>Data in home directories are backed up (snapshotted) and replicated </a:t>
            </a:r>
          </a:p>
          <a:p>
            <a:pPr marL="285750" indent="-285750">
              <a:buFont typeface="Arial" charset="0"/>
              <a:buChar char="•"/>
            </a:pPr>
            <a:r>
              <a:rPr lang="en-US" sz="1400" dirty="0"/>
              <a:t>The job scheduler handles problems with hardware, hardware/nodes can fail but jobs do not, you launch your jobs and log off</a:t>
            </a:r>
          </a:p>
          <a:p>
            <a:pPr marL="285750" indent="-285750">
              <a:buFont typeface="Arial" charset="0"/>
              <a:buChar char="•"/>
            </a:pPr>
            <a:endParaRPr lang="en-US" sz="1400" dirty="0"/>
          </a:p>
          <a:p>
            <a:pPr>
              <a:buNone/>
            </a:pPr>
            <a:r>
              <a:rPr lang="en-US" sz="1400" b="1" dirty="0"/>
              <a:t>Cons-</a:t>
            </a:r>
          </a:p>
          <a:p>
            <a:pPr marL="285750" indent="-285750">
              <a:buFont typeface="Arial" charset="0"/>
              <a:buChar char="•"/>
            </a:pPr>
            <a:r>
              <a:rPr lang="en-US" sz="1400" dirty="0"/>
              <a:t>Need to learn how to use a job scheduler and the Linux command line- aka “The Shell”</a:t>
            </a:r>
          </a:p>
          <a:p>
            <a:pPr marL="285750" indent="-285750">
              <a:buFont typeface="Arial" charset="0"/>
              <a:buChar char="•"/>
            </a:pPr>
            <a:r>
              <a:rPr lang="en-US" sz="1400" dirty="0"/>
              <a:t>Jobs go through a scheduler using the Fairshare algorithm since the system is shared by thousands of users; so you need to wait</a:t>
            </a:r>
          </a:p>
          <a:p>
            <a:pPr marL="285750" indent="-285750">
              <a:buFont typeface="Arial" charset="0"/>
              <a:buChar char="•"/>
            </a:pPr>
            <a:r>
              <a:rPr lang="en-US" sz="1400" dirty="0"/>
              <a:t>Sometimes you need to request and wait for software installs, you will not have the same permissions to change/modify the system as you do on your own laptop, desktop or cloud instance, however often users can install software themselves on Sherlock/</a:t>
            </a:r>
            <a:r>
              <a:rPr lang="en-US" sz="1400" dirty="0" err="1"/>
              <a:t>Farmshare</a:t>
            </a:r>
            <a:endParaRPr lang="en-US" sz="1400" dirty="0"/>
          </a:p>
        </p:txBody>
      </p:sp>
    </p:spTree>
    <p:extLst>
      <p:ext uri="{BB962C8B-B14F-4D97-AF65-F5344CB8AC3E}">
        <p14:creationId xmlns:p14="http://schemas.microsoft.com/office/powerpoint/2010/main" val="1980209446"/>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137E-B144-184E-B92F-ADA878339D3A}"/>
              </a:ext>
            </a:extLst>
          </p:cNvPr>
          <p:cNvSpPr>
            <a:spLocks noGrp="1"/>
          </p:cNvSpPr>
          <p:nvPr>
            <p:ph type="title"/>
          </p:nvPr>
        </p:nvSpPr>
        <p:spPr/>
        <p:txBody>
          <a:bodyPr/>
          <a:lstStyle/>
          <a:p>
            <a:r>
              <a:rPr lang="en-US" dirty="0"/>
              <a:t>HPC Workflows</a:t>
            </a:r>
          </a:p>
        </p:txBody>
      </p:sp>
      <p:sp>
        <p:nvSpPr>
          <p:cNvPr id="3" name="Content Placeholder 2">
            <a:extLst>
              <a:ext uri="{FF2B5EF4-FFF2-40B4-BE49-F238E27FC236}">
                <a16:creationId xmlns:a16="http://schemas.microsoft.com/office/drawing/2014/main" id="{005005D8-0014-FA4E-AED1-AD1C6EAF8A1F}"/>
              </a:ext>
            </a:extLst>
          </p:cNvPr>
          <p:cNvSpPr>
            <a:spLocks noGrp="1"/>
          </p:cNvSpPr>
          <p:nvPr>
            <p:ph sz="quarter" idx="10"/>
          </p:nvPr>
        </p:nvSpPr>
        <p:spPr>
          <a:xfrm>
            <a:off x="955678" y="1211580"/>
            <a:ext cx="7700963" cy="5012056"/>
          </a:xfrm>
        </p:spPr>
        <p:txBody>
          <a:bodyPr>
            <a:normAutofit lnSpcReduction="10000"/>
          </a:bodyPr>
          <a:lstStyle/>
          <a:p>
            <a:endParaRPr lang="en-US" dirty="0"/>
          </a:p>
          <a:p>
            <a:r>
              <a:rPr lang="en-US" b="1" dirty="0"/>
              <a:t>Research</a:t>
            </a:r>
            <a:r>
              <a:rPr lang="en-US" dirty="0"/>
              <a:t>- Many users working on many problems, constantly changing environment.  Jobs are heterogenous, many single CPU jobs or large multi-node jobs, large RAM, all types of jobs and software</a:t>
            </a:r>
          </a:p>
          <a:p>
            <a:endParaRPr lang="en-US" dirty="0"/>
          </a:p>
          <a:p>
            <a:r>
              <a:rPr lang="en-US" b="1" dirty="0"/>
              <a:t>Interactive</a:t>
            </a:r>
            <a:r>
              <a:rPr lang="en-US" dirty="0"/>
              <a:t>- Users login to compute nodes and iteratively test, run their code estimate their codes resource requirements, install/load code dependencies. On Sherlock we use </a:t>
            </a:r>
            <a:r>
              <a:rPr lang="en-US" b="1" dirty="0"/>
              <a:t>sdev</a:t>
            </a:r>
            <a:r>
              <a:rPr lang="en-US" dirty="0"/>
              <a:t> and </a:t>
            </a:r>
            <a:r>
              <a:rPr lang="en-US" b="1" dirty="0" err="1"/>
              <a:t>srun</a:t>
            </a:r>
            <a:r>
              <a:rPr lang="en-US" dirty="0"/>
              <a:t> commands for this.  When ready, submit the jobs as batch jobs to the pool of compute nodes with </a:t>
            </a:r>
            <a:r>
              <a:rPr lang="en-US" b="1" dirty="0"/>
              <a:t>sbatch</a:t>
            </a:r>
            <a:r>
              <a:rPr lang="en-US" dirty="0"/>
              <a:t> command.  </a:t>
            </a:r>
          </a:p>
          <a:p>
            <a:endParaRPr lang="en-US" dirty="0"/>
          </a:p>
          <a:p>
            <a:r>
              <a:rPr lang="en-US" b="1" dirty="0"/>
              <a:t>Production</a:t>
            </a:r>
            <a:r>
              <a:rPr lang="en-US" dirty="0"/>
              <a:t>- Fewer uses, large scale, thousands, or tens/hundreds of thousands of CPUs.  The details, resource requirements, </a:t>
            </a:r>
            <a:r>
              <a:rPr lang="en-US" dirty="0" err="1"/>
              <a:t>i</a:t>
            </a:r>
            <a:r>
              <a:rPr lang="en-US" dirty="0"/>
              <a:t>/o, performance, have already been worked out.  Static unless major changes to inputs or software, astrophysics, fluid dynamics, weather simulations, predictions.  Often rely on MPI and more recently GPUs.  Often jobs are running parallel across multiple nodes</a:t>
            </a:r>
          </a:p>
          <a:p>
            <a:endParaRPr lang="en-US" dirty="0"/>
          </a:p>
          <a:p>
            <a:endParaRPr lang="en-US" dirty="0"/>
          </a:p>
        </p:txBody>
      </p:sp>
    </p:spTree>
    <p:extLst>
      <p:ext uri="{BB962C8B-B14F-4D97-AF65-F5344CB8AC3E}">
        <p14:creationId xmlns:p14="http://schemas.microsoft.com/office/powerpoint/2010/main" val="3582742107"/>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FE03-D961-0E4F-823B-3F81F4435803}"/>
              </a:ext>
            </a:extLst>
          </p:cNvPr>
          <p:cNvSpPr>
            <a:spLocks noGrp="1"/>
          </p:cNvSpPr>
          <p:nvPr>
            <p:ph type="title"/>
          </p:nvPr>
        </p:nvSpPr>
        <p:spPr/>
        <p:txBody>
          <a:bodyPr/>
          <a:lstStyle/>
          <a:p>
            <a:r>
              <a:rPr lang="en-US" b="1" dirty="0"/>
              <a:t>Parallel programming paradigms</a:t>
            </a:r>
            <a:br>
              <a:rPr lang="en-US" b="1" dirty="0"/>
            </a:br>
            <a:endParaRPr lang="en-US" dirty="0"/>
          </a:p>
        </p:txBody>
      </p:sp>
      <p:sp>
        <p:nvSpPr>
          <p:cNvPr id="3" name="Content Placeholder 2">
            <a:extLst>
              <a:ext uri="{FF2B5EF4-FFF2-40B4-BE49-F238E27FC236}">
                <a16:creationId xmlns:a16="http://schemas.microsoft.com/office/drawing/2014/main" id="{7B7C60A6-229A-134E-B082-341FC5AD9011}"/>
              </a:ext>
            </a:extLst>
          </p:cNvPr>
          <p:cNvSpPr>
            <a:spLocks noGrp="1"/>
          </p:cNvSpPr>
          <p:nvPr>
            <p:ph sz="quarter" idx="10"/>
          </p:nvPr>
        </p:nvSpPr>
        <p:spPr/>
        <p:txBody>
          <a:bodyPr>
            <a:normAutofit fontScale="85000" lnSpcReduction="20000"/>
          </a:bodyPr>
          <a:lstStyle/>
          <a:p>
            <a:r>
              <a:rPr lang="en-US" dirty="0"/>
              <a:t>Two issues:</a:t>
            </a:r>
          </a:p>
          <a:p>
            <a:r>
              <a:rPr lang="en-US" dirty="0"/>
              <a:t>Efficient use of CPUs on one process</a:t>
            </a:r>
          </a:p>
          <a:p>
            <a:r>
              <a:rPr lang="en-US" dirty="0"/>
              <a:t>Communication between nodes to support interdependent parallel processes running on different nodes and exchanging mutually dependent data</a:t>
            </a:r>
          </a:p>
          <a:p>
            <a:r>
              <a:rPr lang="en-US" dirty="0"/>
              <a:t>A parallel program usually consists of a set of processes that share data with each other by communicating through shared memory over a network interconnect fabric.</a:t>
            </a:r>
          </a:p>
          <a:p>
            <a:r>
              <a:rPr lang="en-US" dirty="0"/>
              <a:t>Parallel programs that direct multiple CPUs to communicate with each other via shared memory typically use the </a:t>
            </a:r>
            <a:r>
              <a:rPr lang="en-US" b="1" dirty="0"/>
              <a:t>OpenMP</a:t>
            </a:r>
            <a:r>
              <a:rPr lang="en-US" dirty="0"/>
              <a:t> interface. The independent operations running on multiple CPUs within a node are called threads.</a:t>
            </a:r>
          </a:p>
          <a:p>
            <a:r>
              <a:rPr lang="en-US" dirty="0"/>
              <a:t>Parallel programs that direct CPUs on different nodes to share data must use message passing over the network. These programs use the </a:t>
            </a:r>
            <a:r>
              <a:rPr lang="en-US" b="1" dirty="0"/>
              <a:t>Message Passing Interface</a:t>
            </a:r>
            <a:r>
              <a:rPr lang="en-US" dirty="0"/>
              <a:t> (MPI).</a:t>
            </a:r>
          </a:p>
          <a:p>
            <a:r>
              <a:rPr lang="en-US" dirty="0"/>
              <a:t>Finally, programs that use carefully coded hybrid processes can be capable of both high performance and high efficiency. These hybrid programs use both OpenMP and MPI.</a:t>
            </a:r>
          </a:p>
          <a:p>
            <a:r>
              <a:rPr lang="en-US" b="1" dirty="0"/>
              <a:t>Two parallel programming paradigms: threads and message passing</a:t>
            </a:r>
          </a:p>
          <a:p>
            <a:r>
              <a:rPr lang="en-US" dirty="0"/>
              <a:t>Two ways to achieve parallelism in computing. One is to use multiple CPUs on a node to execute parts of a process. For example, you can divide a loop into four smaller loops and run them simultaneously on separate CPUs. This is called </a:t>
            </a:r>
            <a:r>
              <a:rPr lang="en-US" b="1" dirty="0"/>
              <a:t>threading</a:t>
            </a:r>
            <a:r>
              <a:rPr lang="en-US" dirty="0"/>
              <a:t>; each CPU processes a thread.</a:t>
            </a:r>
          </a:p>
          <a:p>
            <a:r>
              <a:rPr lang="en-US" dirty="0"/>
              <a:t>The other paradigm is to divide a computation into multiple processes. This causes each of the processes to depend on the same data. This interdependence requires processes to pass messages to each other over a communication medium. When processes on different nodes exchange data with each other, it is called </a:t>
            </a:r>
            <a:r>
              <a:rPr lang="en-US" b="1" dirty="0"/>
              <a:t>message passing</a:t>
            </a:r>
            <a:r>
              <a:rPr lang="en-US" dirty="0"/>
              <a:t>.</a:t>
            </a:r>
          </a:p>
          <a:p>
            <a:endParaRPr lang="en-US" dirty="0"/>
          </a:p>
        </p:txBody>
      </p:sp>
    </p:spTree>
    <p:extLst>
      <p:ext uri="{BB962C8B-B14F-4D97-AF65-F5344CB8AC3E}">
        <p14:creationId xmlns:p14="http://schemas.microsoft.com/office/powerpoint/2010/main" val="156074444"/>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9C27F-D86E-5443-B625-62A876D41449}"/>
              </a:ext>
            </a:extLst>
          </p:cNvPr>
          <p:cNvSpPr>
            <a:spLocks noGrp="1"/>
          </p:cNvSpPr>
          <p:nvPr>
            <p:ph type="title"/>
          </p:nvPr>
        </p:nvSpPr>
        <p:spPr/>
        <p:txBody>
          <a:bodyPr/>
          <a:lstStyle/>
          <a:p>
            <a:r>
              <a:rPr lang="en-US" dirty="0"/>
              <a:t>MPI</a:t>
            </a:r>
          </a:p>
        </p:txBody>
      </p:sp>
      <p:sp>
        <p:nvSpPr>
          <p:cNvPr id="3" name="Content Placeholder 2">
            <a:extLst>
              <a:ext uri="{FF2B5EF4-FFF2-40B4-BE49-F238E27FC236}">
                <a16:creationId xmlns:a16="http://schemas.microsoft.com/office/drawing/2014/main" id="{56B4F13F-F6EB-6747-983E-77B8E882B95D}"/>
              </a:ext>
            </a:extLst>
          </p:cNvPr>
          <p:cNvSpPr>
            <a:spLocks noGrp="1"/>
          </p:cNvSpPr>
          <p:nvPr>
            <p:ph sz="quarter" idx="10"/>
          </p:nvPr>
        </p:nvSpPr>
        <p:spPr>
          <a:xfrm>
            <a:off x="916377" y="1268730"/>
            <a:ext cx="7700963" cy="5012056"/>
          </a:xfrm>
        </p:spPr>
        <p:txBody>
          <a:bodyPr>
            <a:normAutofit fontScale="85000" lnSpcReduction="20000"/>
          </a:bodyPr>
          <a:lstStyle/>
          <a:p>
            <a:r>
              <a:rPr lang="en-US" b="1" dirty="0"/>
              <a:t>Message Passing Interface</a:t>
            </a:r>
            <a:endParaRPr lang="en-US" dirty="0"/>
          </a:p>
          <a:p>
            <a:pPr>
              <a:buFont typeface="Arial" panose="020B0604020202020204" pitchFamily="34" charset="0"/>
              <a:buChar char="•"/>
            </a:pPr>
            <a:r>
              <a:rPr lang="en-US" dirty="0"/>
              <a:t>Run code across multiple nodes, CPUs, sharing memory</a:t>
            </a:r>
          </a:p>
          <a:p>
            <a:pPr>
              <a:buFont typeface="Arial" panose="020B0604020202020204" pitchFamily="34" charset="0"/>
              <a:buChar char="•"/>
            </a:pPr>
            <a:r>
              <a:rPr lang="en-US" dirty="0"/>
              <a:t>Thousands of CPUs, TB of memory can be used at once</a:t>
            </a:r>
          </a:p>
          <a:p>
            <a:pPr>
              <a:buFont typeface="Arial" panose="020B0604020202020204" pitchFamily="34" charset="0"/>
              <a:buChar char="•"/>
            </a:pPr>
            <a:r>
              <a:rPr lang="en-US" dirty="0"/>
              <a:t>Communication protocol for programming parallel computers runs over 100GB/s Infiniband network on Sherlock nodes are connected via PCI bus</a:t>
            </a:r>
          </a:p>
          <a:p>
            <a:pPr>
              <a:buFont typeface="Arial" panose="020B0604020202020204" pitchFamily="34" charset="0"/>
              <a:buChar char="•"/>
            </a:pPr>
            <a:r>
              <a:rPr lang="en-US" dirty="0"/>
              <a:t>Most MPI implementations consist of a specific set of routines directly callable from C, C++, Python and Fortran</a:t>
            </a:r>
          </a:p>
          <a:p>
            <a:pPr>
              <a:buFont typeface="Arial" panose="020B0604020202020204" pitchFamily="34" charset="0"/>
              <a:buChar char="•"/>
            </a:pPr>
            <a:r>
              <a:rPr lang="en-US" dirty="0"/>
              <a:t>Standardized and Portable, OpenMP and MPICH  OpenMP pragmas are added to code</a:t>
            </a:r>
          </a:p>
          <a:p>
            <a:pPr marL="0" indent="0"/>
            <a:r>
              <a:rPr lang="en-US" dirty="0"/>
              <a:t>An MPI program consists of a set of processes that share data with each other by communicating through shared memory over a network interconnect fabric.</a:t>
            </a:r>
          </a:p>
          <a:p>
            <a:pPr marL="0" indent="0"/>
            <a:endParaRPr lang="en-US" dirty="0"/>
          </a:p>
          <a:p>
            <a:pPr marL="0" indent="0"/>
            <a:r>
              <a:rPr lang="en-US" dirty="0"/>
              <a:t>Used in many codes for large simulations, VASP (ab initio simulations), Quantum ESPRESSO, Schrodinger, </a:t>
            </a:r>
            <a:r>
              <a:rPr lang="en-US" dirty="0" err="1"/>
              <a:t>NWChem</a:t>
            </a:r>
            <a:r>
              <a:rPr lang="en-US" dirty="0"/>
              <a:t>, TensorFlow</a:t>
            </a:r>
          </a:p>
          <a:p>
            <a:pPr marL="0" indent="0"/>
            <a:endParaRPr lang="en-US" dirty="0"/>
          </a:p>
          <a:p>
            <a:pPr marL="0" indent="0"/>
            <a:r>
              <a:rPr lang="en-US" b="1" dirty="0"/>
              <a:t>Note</a:t>
            </a:r>
            <a:r>
              <a:rPr lang="en-US" dirty="0"/>
              <a:t> that you almost will never need to develop OpenMP code, more often you will be simply using it in your data analysis and research career</a:t>
            </a:r>
          </a:p>
          <a:p>
            <a:pPr marL="0" indent="0"/>
            <a:endParaRPr lang="en-US" dirty="0"/>
          </a:p>
          <a:p>
            <a:pPr marL="0" indent="0"/>
            <a:endParaRPr lang="en-US" dirty="0"/>
          </a:p>
          <a:p>
            <a:pPr marL="0" indent="0"/>
            <a:r>
              <a:rPr lang="en-US" dirty="0"/>
              <a:t>MPI tutorials</a:t>
            </a:r>
          </a:p>
          <a:p>
            <a:pPr marL="0" indent="0"/>
            <a:r>
              <a:rPr lang="en-US" dirty="0">
                <a:hlinkClick r:id="rId2"/>
              </a:rPr>
              <a:t>http://</a:t>
            </a:r>
            <a:r>
              <a:rPr lang="en-US" dirty="0" err="1">
                <a:hlinkClick r:id="rId2"/>
              </a:rPr>
              <a:t>mpitutorial.com</a:t>
            </a:r>
            <a:r>
              <a:rPr lang="en-US" dirty="0">
                <a:hlinkClick r:id="rId2"/>
              </a:rPr>
              <a:t>/tutorials/</a:t>
            </a:r>
            <a:endParaRPr lang="en-US" dirty="0"/>
          </a:p>
          <a:p>
            <a:pPr marL="0" indent="0"/>
            <a:r>
              <a:rPr lang="en-US" dirty="0">
                <a:hlinkClick r:id="rId3"/>
              </a:rPr>
              <a:t>https://computing.llnl.gov/tutorials/mpi/</a:t>
            </a:r>
            <a:endParaRPr lang="en-US" dirty="0"/>
          </a:p>
        </p:txBody>
      </p:sp>
    </p:spTree>
    <p:extLst>
      <p:ext uri="{BB962C8B-B14F-4D97-AF65-F5344CB8AC3E}">
        <p14:creationId xmlns:p14="http://schemas.microsoft.com/office/powerpoint/2010/main" val="1746675084"/>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FD85D-4224-D04E-8CC5-AEF3CE4E6980}"/>
              </a:ext>
            </a:extLst>
          </p:cNvPr>
          <p:cNvSpPr>
            <a:spLocks noGrp="1"/>
          </p:cNvSpPr>
          <p:nvPr>
            <p:ph type="title"/>
          </p:nvPr>
        </p:nvSpPr>
        <p:spPr/>
        <p:txBody>
          <a:bodyPr/>
          <a:lstStyle/>
          <a:p>
            <a:r>
              <a:rPr lang="en-US" dirty="0"/>
              <a:t>Embarrassingly* Parallel Examples</a:t>
            </a:r>
          </a:p>
        </p:txBody>
      </p:sp>
      <p:sp>
        <p:nvSpPr>
          <p:cNvPr id="3" name="Content Placeholder 2">
            <a:extLst>
              <a:ext uri="{FF2B5EF4-FFF2-40B4-BE49-F238E27FC236}">
                <a16:creationId xmlns:a16="http://schemas.microsoft.com/office/drawing/2014/main" id="{07BD77A1-57E5-9B41-9C76-25B398C8BCDD}"/>
              </a:ext>
            </a:extLst>
          </p:cNvPr>
          <p:cNvSpPr>
            <a:spLocks noGrp="1"/>
          </p:cNvSpPr>
          <p:nvPr>
            <p:ph sz="quarter" idx="10"/>
          </p:nvPr>
        </p:nvSpPr>
        <p:spPr/>
        <p:txBody>
          <a:bodyPr>
            <a:normAutofit fontScale="92500" lnSpcReduction="20000"/>
          </a:bodyPr>
          <a:lstStyle/>
          <a:p>
            <a:pPr>
              <a:buFont typeface="Arial" panose="020B0604020202020204" pitchFamily="34" charset="0"/>
              <a:buChar char="•"/>
            </a:pPr>
            <a:r>
              <a:rPr lang="en-US" sz="1400" dirty="0"/>
              <a:t>Searches in cryptography. Notable real-world examples include </a:t>
            </a:r>
            <a:r>
              <a:rPr lang="en-US" sz="1400" dirty="0" err="1"/>
              <a:t>distributed.net</a:t>
            </a:r>
            <a:r>
              <a:rPr lang="en-US" sz="1400" dirty="0"/>
              <a:t> and proof-of work systems used in cryptocurrency.  </a:t>
            </a:r>
            <a:br>
              <a:rPr lang="en-US" sz="1400" dirty="0"/>
            </a:br>
            <a:endParaRPr lang="en-US" sz="1400" dirty="0"/>
          </a:p>
          <a:p>
            <a:pPr>
              <a:buFont typeface="Arial" panose="020B0604020202020204" pitchFamily="34" charset="0"/>
              <a:buChar char="•"/>
            </a:pPr>
            <a:r>
              <a:rPr lang="en-US" sz="1400" dirty="0"/>
              <a:t>BLAST searches in bioinformatics for multiple queries (but not for individual large queries).   Sequence alignment, Mutation SNP annotation/discovery </a:t>
            </a:r>
            <a:br>
              <a:rPr lang="en-US" sz="1400" dirty="0"/>
            </a:br>
            <a:endParaRPr lang="en-US" sz="1400" dirty="0"/>
          </a:p>
          <a:p>
            <a:pPr>
              <a:buFont typeface="Arial" panose="020B0604020202020204" pitchFamily="34" charset="0"/>
              <a:buChar char="•"/>
            </a:pPr>
            <a:r>
              <a:rPr lang="en-US" sz="1400" dirty="0"/>
              <a:t>Large scale facial recognition systems that compare thousands of arbitrary acquired faces (e.g., a security or surveillance video via closed-circuit television) with similarly large number of previously stored faces (e.g., a rogues gallery or similar watch list).     </a:t>
            </a:r>
            <a:br>
              <a:rPr lang="en-US" sz="1400" dirty="0"/>
            </a:br>
            <a:endParaRPr lang="en-US" sz="1400" dirty="0"/>
          </a:p>
          <a:p>
            <a:pPr>
              <a:buFont typeface="Arial" panose="020B0604020202020204" pitchFamily="34" charset="0"/>
              <a:buChar char="•"/>
            </a:pPr>
            <a:r>
              <a:rPr lang="en-US" sz="1400" dirty="0"/>
              <a:t>Computer simulations comparing many independent scenarios.</a:t>
            </a:r>
          </a:p>
          <a:p>
            <a:pPr marL="0" indent="0"/>
            <a:endParaRPr lang="en-US" sz="1400" dirty="0"/>
          </a:p>
          <a:p>
            <a:pPr>
              <a:buFont typeface="Arial" panose="020B0604020202020204" pitchFamily="34" charset="0"/>
              <a:buChar char="•"/>
            </a:pPr>
            <a:r>
              <a:rPr lang="en-US" sz="1400" dirty="0"/>
              <a:t>Tree growth step of the random forest machine learning technique.</a:t>
            </a:r>
          </a:p>
          <a:p>
            <a:pPr marL="0" indent="0"/>
            <a:endParaRPr lang="en-US" sz="1400" dirty="0"/>
          </a:p>
          <a:p>
            <a:pPr>
              <a:buFont typeface="Arial" panose="020B0604020202020204" pitchFamily="34" charset="0"/>
              <a:buChar char="•"/>
            </a:pPr>
            <a:r>
              <a:rPr lang="en-US" sz="1400" dirty="0"/>
              <a:t>Convolutional neural networks running on GPUs.</a:t>
            </a:r>
          </a:p>
          <a:p>
            <a:pPr>
              <a:buFont typeface="Arial" panose="020B0604020202020204" pitchFamily="34" charset="0"/>
              <a:buChar char="•"/>
            </a:pPr>
            <a:endParaRPr lang="en-US" sz="1400" dirty="0"/>
          </a:p>
          <a:p>
            <a:pPr>
              <a:buFont typeface="Arial" panose="020B0604020202020204" pitchFamily="34" charset="0"/>
              <a:buChar char="•"/>
            </a:pPr>
            <a:r>
              <a:rPr lang="en-US" sz="1400" dirty="0"/>
              <a:t>Hyperparameter grid search in machine learning.</a:t>
            </a:r>
          </a:p>
          <a:p>
            <a:pPr marL="0" indent="0"/>
            <a:endParaRPr lang="en-US" sz="1400" dirty="0"/>
          </a:p>
          <a:p>
            <a:pPr marL="0" indent="0"/>
            <a:r>
              <a:rPr lang="en-US" sz="1400" dirty="0"/>
              <a:t>For embarrassingly parallel problems true HPC with ultrafast interconnects, parallel storage etc. not always needed, but lots of CPUs are.</a:t>
            </a:r>
          </a:p>
          <a:p>
            <a:pPr marL="0" indent="0"/>
            <a:endParaRPr lang="en-US" sz="1400" dirty="0"/>
          </a:p>
          <a:p>
            <a:pPr marL="0" indent="0"/>
            <a:r>
              <a:rPr lang="en-US" sz="1100" dirty="0"/>
              <a:t>*meaning an embarrassment of riches- the problem is very easy to parallelize</a:t>
            </a:r>
          </a:p>
          <a:p>
            <a:pPr marL="0" indent="0"/>
            <a:endParaRPr lang="en-US" sz="1100" dirty="0"/>
          </a:p>
          <a:p>
            <a:r>
              <a:rPr lang="en-US" sz="1100" dirty="0"/>
              <a:t>sub-problems or tasks are defined before the computations begin</a:t>
            </a:r>
          </a:p>
          <a:p>
            <a:r>
              <a:rPr lang="en-US" sz="1100" dirty="0"/>
              <a:t>sub-solutions are stored in independent memory locations (variables, array elements)</a:t>
            </a:r>
          </a:p>
          <a:p>
            <a:r>
              <a:rPr lang="en-US" sz="1100" dirty="0"/>
              <a:t>the computation of the sub-solutions is completely independent.</a:t>
            </a:r>
          </a:p>
          <a:p>
            <a:br>
              <a:rPr lang="en-US" sz="1000" dirty="0"/>
            </a:br>
            <a:r>
              <a:rPr lang="en-US" sz="1000" dirty="0"/>
              <a:t> </a:t>
            </a:r>
          </a:p>
          <a:p>
            <a:endParaRPr lang="en-US" dirty="0"/>
          </a:p>
        </p:txBody>
      </p:sp>
    </p:spTree>
    <p:extLst>
      <p:ext uri="{BB962C8B-B14F-4D97-AF65-F5344CB8AC3E}">
        <p14:creationId xmlns:p14="http://schemas.microsoft.com/office/powerpoint/2010/main" val="2965391492"/>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10C5A-0956-6B45-ACCD-532ED1632E94}"/>
              </a:ext>
            </a:extLst>
          </p:cNvPr>
          <p:cNvSpPr>
            <a:spLocks noGrp="1"/>
          </p:cNvSpPr>
          <p:nvPr>
            <p:ph type="title"/>
          </p:nvPr>
        </p:nvSpPr>
        <p:spPr/>
        <p:txBody>
          <a:bodyPr/>
          <a:lstStyle/>
          <a:p>
            <a:r>
              <a:rPr lang="en-US" dirty="0"/>
              <a:t>Graphics processing units: GPUs</a:t>
            </a:r>
          </a:p>
        </p:txBody>
      </p:sp>
      <p:sp>
        <p:nvSpPr>
          <p:cNvPr id="3" name="Content Placeholder 2">
            <a:extLst>
              <a:ext uri="{FF2B5EF4-FFF2-40B4-BE49-F238E27FC236}">
                <a16:creationId xmlns:a16="http://schemas.microsoft.com/office/drawing/2014/main" id="{F4C08C78-656D-514A-95DB-B1EB44506041}"/>
              </a:ext>
            </a:extLst>
          </p:cNvPr>
          <p:cNvSpPr>
            <a:spLocks noGrp="1"/>
          </p:cNvSpPr>
          <p:nvPr>
            <p:ph sz="quarter" idx="10"/>
          </p:nvPr>
        </p:nvSpPr>
        <p:spPr/>
        <p:txBody>
          <a:bodyPr>
            <a:normAutofit fontScale="25000" lnSpcReduction="20000"/>
          </a:bodyPr>
          <a:lstStyle/>
          <a:p>
            <a:endParaRPr lang="en-US" dirty="0"/>
          </a:p>
          <a:p>
            <a:endParaRPr lang="en-US" dirty="0"/>
          </a:p>
          <a:p>
            <a:r>
              <a:rPr lang="en-US" sz="3600" dirty="0"/>
              <a:t>GPUs highly parallel structure makes them</a:t>
            </a:r>
          </a:p>
          <a:p>
            <a:r>
              <a:rPr lang="en-US" sz="3600" dirty="0"/>
              <a:t>more efficient than general-purpose CPUs for</a:t>
            </a:r>
          </a:p>
          <a:p>
            <a:r>
              <a:rPr lang="en-US" sz="3600" dirty="0"/>
              <a:t> algorithms where the processing of </a:t>
            </a:r>
          </a:p>
          <a:p>
            <a:r>
              <a:rPr lang="en-US" sz="3600" dirty="0"/>
              <a:t>large blocks of data is done in parallel.</a:t>
            </a:r>
          </a:p>
          <a:p>
            <a:endParaRPr lang="en-US" sz="3600" dirty="0"/>
          </a:p>
          <a:p>
            <a:r>
              <a:rPr lang="en-US" sz="3600" dirty="0"/>
              <a:t>GPUs can be faster, but within a very limited set of conditions;</a:t>
            </a:r>
          </a:p>
          <a:p>
            <a:r>
              <a:rPr lang="en-US" sz="3600" dirty="0"/>
              <a:t>single precision math operations with a huge amount of arguments </a:t>
            </a:r>
          </a:p>
          <a:p>
            <a:r>
              <a:rPr lang="en-US" sz="3600" dirty="0"/>
              <a:t>per instruction</a:t>
            </a:r>
          </a:p>
          <a:p>
            <a:endParaRPr lang="en-US" sz="3600" dirty="0"/>
          </a:p>
          <a:p>
            <a:endParaRPr lang="en-US" sz="3600" dirty="0"/>
          </a:p>
          <a:p>
            <a:r>
              <a:rPr lang="en-US" sz="3600" dirty="0"/>
              <a:t>GPU are specialized for compute-intensive, highly</a:t>
            </a:r>
          </a:p>
          <a:p>
            <a:r>
              <a:rPr lang="en-US" sz="3600" dirty="0"/>
              <a:t>parallel computation and designed such </a:t>
            </a:r>
          </a:p>
          <a:p>
            <a:r>
              <a:rPr lang="en-US" sz="3600" dirty="0"/>
              <a:t>that more transistors are devoted to data processing </a:t>
            </a:r>
          </a:p>
          <a:p>
            <a:r>
              <a:rPr lang="en-US" sz="3600" dirty="0"/>
              <a:t>rather than data caching and flow control.</a:t>
            </a:r>
          </a:p>
          <a:p>
            <a:endParaRPr lang="en-US" sz="3600" dirty="0"/>
          </a:p>
          <a:p>
            <a:r>
              <a:rPr lang="en-US" sz="3600" dirty="0"/>
              <a:t> </a:t>
            </a:r>
          </a:p>
          <a:p>
            <a:r>
              <a:rPr lang="en-US" sz="3600" dirty="0"/>
              <a:t>For task that can be parallelized </a:t>
            </a:r>
          </a:p>
          <a:p>
            <a:pPr>
              <a:buFont typeface="Arial" panose="020B0604020202020204" pitchFamily="34" charset="0"/>
              <a:buChar char="•"/>
            </a:pPr>
            <a:r>
              <a:rPr lang="en-US" sz="3600" dirty="0"/>
              <a:t>rendering graphics to a screen </a:t>
            </a:r>
          </a:p>
          <a:p>
            <a:pPr>
              <a:buFont typeface="Arial" panose="020B0604020202020204" pitchFamily="34" charset="0"/>
              <a:buChar char="•"/>
            </a:pPr>
            <a:r>
              <a:rPr lang="en-US" sz="3600" dirty="0"/>
              <a:t>running a Monte Carlo Simulation</a:t>
            </a:r>
          </a:p>
          <a:p>
            <a:pPr>
              <a:buFont typeface="Arial" panose="020B0604020202020204" pitchFamily="34" charset="0"/>
              <a:buChar char="•"/>
            </a:pPr>
            <a:r>
              <a:rPr lang="en-US" sz="3600" dirty="0"/>
              <a:t>multiplying matrices for a machine learning algorithm</a:t>
            </a:r>
          </a:p>
          <a:p>
            <a:endParaRPr lang="en-US" sz="3600" dirty="0"/>
          </a:p>
          <a:p>
            <a:r>
              <a:rPr lang="en-US" sz="3600" dirty="0"/>
              <a:t>However: code needs to be GPU aware</a:t>
            </a:r>
          </a:p>
          <a:p>
            <a:endParaRPr lang="en-US" sz="3600" dirty="0"/>
          </a:p>
          <a:p>
            <a:r>
              <a:rPr lang="en-US" sz="3600" dirty="0"/>
              <a:t>CUDA and OpenCL used to program GPUs directly</a:t>
            </a:r>
          </a:p>
          <a:p>
            <a:endParaRPr lang="en-US" sz="3600" dirty="0"/>
          </a:p>
          <a:p>
            <a:endParaRPr lang="en-US" sz="3600" dirty="0"/>
          </a:p>
          <a:p>
            <a:endParaRPr lang="en-US" sz="3600" dirty="0"/>
          </a:p>
          <a:p>
            <a:endParaRPr lang="en-US" sz="3600" dirty="0"/>
          </a:p>
          <a:p>
            <a:endParaRPr lang="en-US" sz="3600" dirty="0"/>
          </a:p>
          <a:p>
            <a:r>
              <a:rPr lang="en-US" sz="3600" dirty="0"/>
              <a:t>Sherlock features some of the latest generation of GPU accelerators: the </a:t>
            </a:r>
            <a:r>
              <a:rPr lang="en-US" sz="3600" dirty="0">
                <a:hlinkClick r:id="rId2"/>
              </a:rPr>
              <a:t>NVIDIA Tesla V100</a:t>
            </a:r>
            <a:r>
              <a:rPr lang="en-US" sz="3600" dirty="0"/>
              <a:t>.</a:t>
            </a:r>
          </a:p>
          <a:p>
            <a:endParaRPr lang="en-US" sz="3600" dirty="0"/>
          </a:p>
          <a:p>
            <a:r>
              <a:rPr lang="en-US" sz="3600" dirty="0"/>
              <a:t>Each V100 GPU features </a:t>
            </a:r>
            <a:r>
              <a:rPr lang="en-US" sz="3600" b="1" dirty="0"/>
              <a:t>7.8 </a:t>
            </a:r>
            <a:r>
              <a:rPr lang="en-US" sz="3600" b="1" dirty="0" err="1"/>
              <a:t>TFlops</a:t>
            </a:r>
            <a:r>
              <a:rPr lang="en-US" sz="3600" dirty="0"/>
              <a:t> of double-precision (FP64) performance, up to </a:t>
            </a:r>
            <a:r>
              <a:rPr lang="en-US" sz="3600" b="1" dirty="0"/>
              <a:t>125 </a:t>
            </a:r>
            <a:r>
              <a:rPr lang="en-US" sz="3600" b="1" dirty="0" err="1"/>
              <a:t>TFlops</a:t>
            </a:r>
            <a:r>
              <a:rPr lang="en-US" sz="3600" dirty="0"/>
              <a:t> for deep-learning applications, </a:t>
            </a:r>
            <a:r>
              <a:rPr lang="en-US" sz="3600" b="1" dirty="0"/>
              <a:t>16GB</a:t>
            </a:r>
            <a:r>
              <a:rPr lang="en-US" sz="3600" dirty="0"/>
              <a:t> of HBM2</a:t>
            </a:r>
          </a:p>
          <a:p>
            <a:r>
              <a:rPr lang="en-US" sz="3600" dirty="0"/>
              <a:t>memory, and </a:t>
            </a:r>
            <a:r>
              <a:rPr lang="en-US" sz="3600" b="1" dirty="0"/>
              <a:t>300GB/s</a:t>
            </a:r>
            <a:r>
              <a:rPr lang="en-US" sz="3600" dirty="0"/>
              <a:t> of interconnect bandwidth using </a:t>
            </a:r>
            <a:r>
              <a:rPr lang="en-US" sz="3600" b="1" dirty="0" err="1"/>
              <a:t>NVLink</a:t>
            </a:r>
            <a:r>
              <a:rPr lang="en-US" sz="3600" b="1" dirty="0"/>
              <a:t> 2.0</a:t>
            </a:r>
            <a:r>
              <a:rPr lang="en-US" sz="3600" dirty="0"/>
              <a:t> connections.</a:t>
            </a:r>
          </a:p>
          <a:p>
            <a:r>
              <a:rPr lang="en-US" sz="3600" dirty="0"/>
              <a:t>Each compute node features 4 V100 GPUs, and using a completely non-blocking </a:t>
            </a:r>
            <a:r>
              <a:rPr lang="en-US" sz="3600" dirty="0" err="1"/>
              <a:t>NVLink</a:t>
            </a:r>
            <a:r>
              <a:rPr lang="en-US" sz="3600" dirty="0"/>
              <a:t> topology</a:t>
            </a:r>
          </a:p>
          <a:p>
            <a:endParaRPr lang="en-US" dirty="0"/>
          </a:p>
        </p:txBody>
      </p:sp>
      <p:pic>
        <p:nvPicPr>
          <p:cNvPr id="9" name="Picture 8">
            <a:extLst>
              <a:ext uri="{FF2B5EF4-FFF2-40B4-BE49-F238E27FC236}">
                <a16:creationId xmlns:a16="http://schemas.microsoft.com/office/drawing/2014/main" id="{35E181A8-D25B-7244-8465-8B613597A579}"/>
              </a:ext>
            </a:extLst>
          </p:cNvPr>
          <p:cNvPicPr>
            <a:picLocks noChangeAspect="1"/>
          </p:cNvPicPr>
          <p:nvPr/>
        </p:nvPicPr>
        <p:blipFill>
          <a:blip r:embed="rId3"/>
          <a:stretch>
            <a:fillRect/>
          </a:stretch>
        </p:blipFill>
        <p:spPr>
          <a:xfrm>
            <a:off x="5586830" y="1926231"/>
            <a:ext cx="3069808" cy="2103113"/>
          </a:xfrm>
          <a:prstGeom prst="rect">
            <a:avLst/>
          </a:prstGeom>
        </p:spPr>
      </p:pic>
    </p:spTree>
    <p:extLst>
      <p:ext uri="{BB962C8B-B14F-4D97-AF65-F5344CB8AC3E}">
        <p14:creationId xmlns:p14="http://schemas.microsoft.com/office/powerpoint/2010/main" val="4183034403"/>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5424D-1A9B-BE4B-AACB-308ED51C4BF6}"/>
              </a:ext>
            </a:extLst>
          </p:cNvPr>
          <p:cNvSpPr>
            <a:spLocks noGrp="1"/>
          </p:cNvSpPr>
          <p:nvPr>
            <p:ph type="title"/>
          </p:nvPr>
        </p:nvSpPr>
        <p:spPr/>
        <p:txBody>
          <a:bodyPr/>
          <a:lstStyle/>
          <a:p>
            <a:r>
              <a:rPr lang="en-US" dirty="0"/>
              <a:t>CPU vs. GPU</a:t>
            </a:r>
          </a:p>
        </p:txBody>
      </p:sp>
      <p:pic>
        <p:nvPicPr>
          <p:cNvPr id="5" name="Content Placeholder 4" descr="A screenshot of a cell phone&#10;&#10;Description automatically generated">
            <a:extLst>
              <a:ext uri="{FF2B5EF4-FFF2-40B4-BE49-F238E27FC236}">
                <a16:creationId xmlns:a16="http://schemas.microsoft.com/office/drawing/2014/main" id="{C4B56BC4-7634-B44B-B550-036C0408CD8D}"/>
              </a:ext>
            </a:extLst>
          </p:cNvPr>
          <p:cNvPicPr>
            <a:picLocks noGrp="1" noChangeAspect="1"/>
          </p:cNvPicPr>
          <p:nvPr>
            <p:ph sz="quarter" idx="10"/>
          </p:nvPr>
        </p:nvPicPr>
        <p:blipFill>
          <a:blip r:embed="rId2"/>
          <a:stretch>
            <a:fillRect/>
          </a:stretch>
        </p:blipFill>
        <p:spPr>
          <a:xfrm>
            <a:off x="721763" y="1674796"/>
            <a:ext cx="5833417" cy="2695225"/>
          </a:xfrm>
        </p:spPr>
      </p:pic>
      <p:sp>
        <p:nvSpPr>
          <p:cNvPr id="7" name="TextBox 6">
            <a:extLst>
              <a:ext uri="{FF2B5EF4-FFF2-40B4-BE49-F238E27FC236}">
                <a16:creationId xmlns:a16="http://schemas.microsoft.com/office/drawing/2014/main" id="{0695F53C-A65B-0146-B1E4-5BE0A3023347}"/>
              </a:ext>
            </a:extLst>
          </p:cNvPr>
          <p:cNvSpPr txBox="1"/>
          <p:nvPr/>
        </p:nvSpPr>
        <p:spPr>
          <a:xfrm>
            <a:off x="703897" y="4683897"/>
            <a:ext cx="6158915" cy="938719"/>
          </a:xfrm>
          <a:prstGeom prst="rect">
            <a:avLst/>
          </a:prstGeom>
          <a:noFill/>
        </p:spPr>
        <p:txBody>
          <a:bodyPr wrap="square" rtlCol="0">
            <a:spAutoFit/>
          </a:bodyPr>
          <a:lstStyle/>
          <a:p>
            <a:r>
              <a:rPr lang="en-US" sz="1100" dirty="0"/>
              <a:t>GPUs have many more arithmetic logical units -ALUs to calculate  with.</a:t>
            </a:r>
          </a:p>
          <a:p>
            <a:endParaRPr lang="en-US" sz="1100" dirty="0"/>
          </a:p>
          <a:p>
            <a:r>
              <a:rPr lang="en-US" sz="1100" dirty="0"/>
              <a:t>An arithmetic logic unit (ALU) is a combinational digital electronic circuit that performs arithmetic and bitwise operations on integer binary numbers. This is in contrast to a floating-point unit (FPU), which operates on floating point numbers.</a:t>
            </a:r>
          </a:p>
        </p:txBody>
      </p:sp>
    </p:spTree>
    <p:extLst>
      <p:ext uri="{BB962C8B-B14F-4D97-AF65-F5344CB8AC3E}">
        <p14:creationId xmlns:p14="http://schemas.microsoft.com/office/powerpoint/2010/main" val="1174828720"/>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F9C1E-0B22-5745-B1A4-A949AE612C82}"/>
              </a:ext>
            </a:extLst>
          </p:cNvPr>
          <p:cNvSpPr>
            <a:spLocks noGrp="1"/>
          </p:cNvSpPr>
          <p:nvPr>
            <p:ph type="title"/>
          </p:nvPr>
        </p:nvSpPr>
        <p:spPr/>
        <p:txBody>
          <a:bodyPr/>
          <a:lstStyle/>
          <a:p>
            <a:r>
              <a:rPr lang="en-US" dirty="0"/>
              <a:t>HPC and Cloud workflow comparisons (generalizations) </a:t>
            </a:r>
          </a:p>
        </p:txBody>
      </p:sp>
      <p:sp>
        <p:nvSpPr>
          <p:cNvPr id="3" name="Content Placeholder 2">
            <a:extLst>
              <a:ext uri="{FF2B5EF4-FFF2-40B4-BE49-F238E27FC236}">
                <a16:creationId xmlns:a16="http://schemas.microsoft.com/office/drawing/2014/main" id="{2D487624-0D6B-DB48-BDD3-6624C67726F3}"/>
              </a:ext>
            </a:extLst>
          </p:cNvPr>
          <p:cNvSpPr>
            <a:spLocks noGrp="1"/>
          </p:cNvSpPr>
          <p:nvPr>
            <p:ph sz="quarter" idx="10"/>
          </p:nvPr>
        </p:nvSpPr>
        <p:spPr/>
        <p:txBody>
          <a:bodyPr>
            <a:normAutofit/>
          </a:bodyPr>
          <a:lstStyle/>
          <a:p>
            <a:r>
              <a:rPr lang="en-US" b="1" dirty="0"/>
              <a:t>HPC-</a:t>
            </a:r>
            <a:r>
              <a:rPr lang="en-US" dirty="0"/>
              <a:t> Extremely large sets of data, processing the information in parallel </a:t>
            </a:r>
            <a:r>
              <a:rPr lang="en-US" i="1" dirty="0"/>
              <a:t>while</a:t>
            </a:r>
            <a:r>
              <a:rPr lang="en-US" dirty="0"/>
              <a:t> sharing the data between compute nodes. The data connection between the nodes has to be very fast essentially turning the entire grid of nodes into one single “supercomputer”. This requires expensive hardware: nodes with individually high performance. </a:t>
            </a:r>
            <a:r>
              <a:rPr lang="en-US" b="1" i="1" dirty="0"/>
              <a:t>One</a:t>
            </a:r>
            <a:r>
              <a:rPr lang="en-US" dirty="0"/>
              <a:t> application can be run </a:t>
            </a:r>
            <a:r>
              <a:rPr lang="en-US" b="1" i="1" dirty="0"/>
              <a:t>across</a:t>
            </a:r>
            <a:r>
              <a:rPr lang="en-US" dirty="0"/>
              <a:t> a large number of nodes- </a:t>
            </a:r>
            <a:r>
              <a:rPr lang="en-US" b="1" dirty="0"/>
              <a:t>vertical scalability</a:t>
            </a:r>
            <a:r>
              <a:rPr lang="en-US" dirty="0"/>
              <a:t>.</a:t>
            </a:r>
          </a:p>
          <a:p>
            <a:r>
              <a:rPr lang="en-US" b="1" dirty="0"/>
              <a:t>Cloud (and HPC)-</a:t>
            </a:r>
            <a:r>
              <a:rPr lang="en-US" dirty="0"/>
              <a:t> Good for embarrassingly parallel problems. An EPP problem is one in which a data set is divided into pieces which are dispatched to various computers for processing; or, several copies of a smaller data set are distributed across computers to perform different computations on it (e.g. running the application with different parameters). When done, resulting data is re-assembled.  Individual computers don’t have to be super fast, the power lies in having a huge number of computers. </a:t>
            </a:r>
            <a:r>
              <a:rPr lang="en-US" i="1" dirty="0"/>
              <a:t>Several</a:t>
            </a:r>
            <a:r>
              <a:rPr lang="en-US" dirty="0"/>
              <a:t> applications (or, </a:t>
            </a:r>
            <a:r>
              <a:rPr lang="en-US" i="1" dirty="0"/>
              <a:t>copies</a:t>
            </a:r>
            <a:r>
              <a:rPr lang="en-US" dirty="0"/>
              <a:t> of the same application) run on several nodes, so </a:t>
            </a:r>
            <a:r>
              <a:rPr lang="en-US" b="1" dirty="0"/>
              <a:t>horizontal scalability</a:t>
            </a:r>
            <a:r>
              <a:rPr lang="en-US" dirty="0"/>
              <a:t>.  Run on low cost commodity hardware.  </a:t>
            </a:r>
            <a:r>
              <a:rPr lang="en-US" i="1" dirty="0"/>
              <a:t>Note, these workflows commonly also run on HPC systems- just much faster.</a:t>
            </a:r>
          </a:p>
          <a:p>
            <a:endParaRPr lang="en-US" dirty="0"/>
          </a:p>
        </p:txBody>
      </p:sp>
    </p:spTree>
    <p:extLst>
      <p:ext uri="{BB962C8B-B14F-4D97-AF65-F5344CB8AC3E}">
        <p14:creationId xmlns:p14="http://schemas.microsoft.com/office/powerpoint/2010/main" val="2346673532"/>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457E7-5551-4840-92D7-FDBC0EF77162}"/>
              </a:ext>
            </a:extLst>
          </p:cNvPr>
          <p:cNvSpPr>
            <a:spLocks noGrp="1"/>
          </p:cNvSpPr>
          <p:nvPr>
            <p:ph type="title"/>
          </p:nvPr>
        </p:nvSpPr>
        <p:spPr/>
        <p:txBody>
          <a:bodyPr/>
          <a:lstStyle/>
          <a:p>
            <a:r>
              <a:rPr lang="en-US" dirty="0"/>
              <a:t>Cloud (AWS, GCP, Azure) versus HPC (Sherlock, Farmshare, your on-prem cluster</a:t>
            </a:r>
          </a:p>
        </p:txBody>
      </p:sp>
      <p:sp>
        <p:nvSpPr>
          <p:cNvPr id="3" name="Content Placeholder 2">
            <a:extLst>
              <a:ext uri="{FF2B5EF4-FFF2-40B4-BE49-F238E27FC236}">
                <a16:creationId xmlns:a16="http://schemas.microsoft.com/office/drawing/2014/main" id="{7A328729-467E-E947-AD99-625987C70626}"/>
              </a:ext>
            </a:extLst>
          </p:cNvPr>
          <p:cNvSpPr>
            <a:spLocks noGrp="1"/>
          </p:cNvSpPr>
          <p:nvPr>
            <p:ph sz="quarter" idx="10"/>
          </p:nvPr>
        </p:nvSpPr>
        <p:spPr/>
        <p:txBody>
          <a:bodyPr>
            <a:normAutofit fontScale="77500" lnSpcReduction="20000"/>
          </a:bodyPr>
          <a:lstStyle/>
          <a:p>
            <a:r>
              <a:rPr lang="en-US" sz="2400" b="1" dirty="0"/>
              <a:t>Cloud</a:t>
            </a:r>
          </a:p>
          <a:p>
            <a:r>
              <a:rPr lang="en-US" sz="2100" b="1" dirty="0"/>
              <a:t>Pros</a:t>
            </a:r>
          </a:p>
          <a:p>
            <a:pPr>
              <a:buFont typeface="Arial" panose="020B0604020202020204" pitchFamily="34" charset="0"/>
              <a:buChar char="•"/>
            </a:pPr>
            <a:r>
              <a:rPr lang="en-US" sz="1900" dirty="0"/>
              <a:t>Fast access, pay as you go, small up front costs, scalable, not buying hardware</a:t>
            </a:r>
          </a:p>
          <a:p>
            <a:pPr>
              <a:buFont typeface="Arial" panose="020B0604020202020204" pitchFamily="34" charset="0"/>
              <a:buChar char="•"/>
            </a:pPr>
            <a:r>
              <a:rPr lang="en-US" sz="1900" dirty="0"/>
              <a:t>No need to learn a job scheduler</a:t>
            </a:r>
          </a:p>
          <a:p>
            <a:pPr>
              <a:buFont typeface="Arial" panose="020B0604020202020204" pitchFamily="34" charset="0"/>
              <a:buChar char="•"/>
            </a:pPr>
            <a:r>
              <a:rPr lang="en-US" sz="1900" dirty="0"/>
              <a:t>No waiting for resources not competing with hundreds of users for CPUs, RAM</a:t>
            </a:r>
          </a:p>
          <a:p>
            <a:pPr>
              <a:buFont typeface="Arial" panose="020B0604020202020204" pitchFamily="34" charset="0"/>
              <a:buChar char="•"/>
            </a:pPr>
            <a:r>
              <a:rPr lang="en-US" sz="1900" dirty="0"/>
              <a:t>You are root/</a:t>
            </a:r>
            <a:r>
              <a:rPr lang="en-US" sz="1900" dirty="0" err="1"/>
              <a:t>sudo</a:t>
            </a:r>
            <a:r>
              <a:rPr lang="en-US" sz="1900" dirty="0"/>
              <a:t>, install anything you want (even if it breaks everything)</a:t>
            </a:r>
          </a:p>
          <a:p>
            <a:pPr>
              <a:buFont typeface="Arial" panose="020B0604020202020204" pitchFamily="34" charset="0"/>
              <a:buChar char="•"/>
            </a:pPr>
            <a:r>
              <a:rPr lang="en-US" sz="1900" dirty="0"/>
              <a:t>Nice admin UI’s, front ends</a:t>
            </a:r>
          </a:p>
          <a:p>
            <a:r>
              <a:rPr lang="en-US" sz="2100" b="1" dirty="0"/>
              <a:t>Cons</a:t>
            </a:r>
          </a:p>
          <a:p>
            <a:pPr>
              <a:buFont typeface="Arial" panose="020B0604020202020204" pitchFamily="34" charset="0"/>
              <a:buChar char="•"/>
            </a:pPr>
            <a:r>
              <a:rPr lang="en-US" sz="1900" dirty="0"/>
              <a:t>It costs $$$, sometimes these can get very high, CPU hours and data up/downloads will cost</a:t>
            </a:r>
          </a:p>
          <a:p>
            <a:pPr>
              <a:buFont typeface="Arial" panose="020B0604020202020204" pitchFamily="34" charset="0"/>
              <a:buChar char="•"/>
            </a:pPr>
            <a:r>
              <a:rPr lang="en-US" sz="1900" dirty="0"/>
              <a:t>Sometimes does not scale well with the research/experimental paradigm  </a:t>
            </a:r>
          </a:p>
          <a:p>
            <a:pPr>
              <a:buFont typeface="Arial" panose="020B0604020202020204" pitchFamily="34" charset="0"/>
              <a:buChar char="•"/>
            </a:pPr>
            <a:r>
              <a:rPr lang="en-US" sz="1900" dirty="0"/>
              <a:t>You are root, you can break things and often no one will help you fix them </a:t>
            </a:r>
          </a:p>
          <a:p>
            <a:pPr>
              <a:buFont typeface="Arial" panose="020B0604020202020204" pitchFamily="34" charset="0"/>
              <a:buChar char="•"/>
            </a:pPr>
            <a:r>
              <a:rPr lang="en-US" sz="1900" dirty="0"/>
              <a:t>Cloud-speak and concepts to learn </a:t>
            </a:r>
          </a:p>
          <a:p>
            <a:pPr>
              <a:buFont typeface="Arial" panose="020B0604020202020204" pitchFamily="34" charset="0"/>
              <a:buChar char="•"/>
            </a:pPr>
            <a:r>
              <a:rPr lang="en-US" sz="1900" dirty="0"/>
              <a:t>vendor lock-in </a:t>
            </a:r>
          </a:p>
          <a:p>
            <a:pPr>
              <a:buFont typeface="Arial" panose="020B0604020202020204" pitchFamily="34" charset="0"/>
              <a:buChar char="•"/>
            </a:pPr>
            <a:r>
              <a:rPr lang="en-US" sz="1900" dirty="0"/>
              <a:t>Instances run in VMs not bare metal</a:t>
            </a:r>
          </a:p>
        </p:txBody>
      </p:sp>
      <p:sp>
        <p:nvSpPr>
          <p:cNvPr id="4" name="Content Placeholder 3">
            <a:extLst>
              <a:ext uri="{FF2B5EF4-FFF2-40B4-BE49-F238E27FC236}">
                <a16:creationId xmlns:a16="http://schemas.microsoft.com/office/drawing/2014/main" id="{A7A99901-34FC-0B4E-843B-0215C345840D}"/>
              </a:ext>
            </a:extLst>
          </p:cNvPr>
          <p:cNvSpPr>
            <a:spLocks noGrp="1"/>
          </p:cNvSpPr>
          <p:nvPr>
            <p:ph sz="quarter" idx="11"/>
          </p:nvPr>
        </p:nvSpPr>
        <p:spPr>
          <a:xfrm>
            <a:off x="4737103" y="1211580"/>
            <a:ext cx="3779838" cy="5012056"/>
          </a:xfrm>
        </p:spPr>
        <p:txBody>
          <a:bodyPr>
            <a:normAutofit fontScale="85000" lnSpcReduction="20000"/>
          </a:bodyPr>
          <a:lstStyle/>
          <a:p>
            <a:r>
              <a:rPr lang="en-US" sz="2400" b="1" dirty="0"/>
              <a:t>HPC</a:t>
            </a:r>
          </a:p>
          <a:p>
            <a:r>
              <a:rPr lang="en-US" sz="1900" b="1" dirty="0"/>
              <a:t>Pros</a:t>
            </a:r>
          </a:p>
          <a:p>
            <a:pPr>
              <a:buFont typeface="Arial" panose="020B0604020202020204" pitchFamily="34" charset="0"/>
              <a:buChar char="•"/>
            </a:pPr>
            <a:r>
              <a:rPr lang="en-US" sz="1900" dirty="0"/>
              <a:t>Usually free or very low cost (for users)</a:t>
            </a:r>
          </a:p>
          <a:p>
            <a:pPr>
              <a:buFont typeface="Arial" panose="020B0604020202020204" pitchFamily="34" charset="0"/>
              <a:buChar char="•"/>
            </a:pPr>
            <a:r>
              <a:rPr lang="en-US" sz="1900" dirty="0"/>
              <a:t>Fair amount of free/low cost fast parallel storage i/o is high latencies low </a:t>
            </a:r>
          </a:p>
          <a:p>
            <a:pPr>
              <a:buFont typeface="Arial" panose="020B0604020202020204" pitchFamily="34" charset="0"/>
              <a:buChar char="•"/>
            </a:pPr>
            <a:r>
              <a:rPr lang="en-US" sz="1900" dirty="0"/>
              <a:t>Maintained large research software stack</a:t>
            </a:r>
          </a:p>
          <a:p>
            <a:pPr>
              <a:buFont typeface="Arial" panose="020B0604020202020204" pitchFamily="34" charset="0"/>
              <a:buChar char="•"/>
            </a:pPr>
            <a:r>
              <a:rPr lang="en-US" sz="1900" dirty="0"/>
              <a:t>up/downloading data is free and very fast</a:t>
            </a:r>
          </a:p>
          <a:p>
            <a:pPr>
              <a:buFont typeface="Arial" panose="020B0604020202020204" pitchFamily="34" charset="0"/>
              <a:buChar char="•"/>
            </a:pPr>
            <a:r>
              <a:rPr lang="en-US" sz="1900" dirty="0"/>
              <a:t>User support (free)</a:t>
            </a:r>
          </a:p>
          <a:p>
            <a:pPr>
              <a:buFont typeface="Arial" panose="020B0604020202020204" pitchFamily="34" charset="0"/>
              <a:buChar char="•"/>
            </a:pPr>
            <a:r>
              <a:rPr lang="en-US" sz="1900" dirty="0"/>
              <a:t>Mix of GPU/CPU nodes large mem nodes, 500GB-3TB RAM</a:t>
            </a:r>
          </a:p>
          <a:p>
            <a:pPr marL="0" indent="0"/>
            <a:r>
              <a:rPr lang="en-US" sz="1900" b="1" dirty="0"/>
              <a:t>Cons</a:t>
            </a:r>
          </a:p>
          <a:p>
            <a:pPr marL="285750" indent="-285750">
              <a:buFont typeface="Arial" panose="020B0604020202020204" pitchFamily="34" charset="0"/>
              <a:buChar char="•"/>
            </a:pPr>
            <a:r>
              <a:rPr lang="en-US" sz="1900" dirty="0"/>
              <a:t>Waiting for resources</a:t>
            </a:r>
          </a:p>
          <a:p>
            <a:pPr marL="285750" indent="-285750">
              <a:buFont typeface="Arial" panose="020B0604020202020204" pitchFamily="34" charset="0"/>
              <a:buChar char="•"/>
            </a:pPr>
            <a:r>
              <a:rPr lang="en-US" sz="1900" dirty="0"/>
              <a:t>Learning a scheduler</a:t>
            </a:r>
          </a:p>
          <a:p>
            <a:pPr marL="285750" indent="-285750">
              <a:buFont typeface="Arial" panose="020B0604020202020204" pitchFamily="34" charset="0"/>
              <a:buChar char="•"/>
            </a:pPr>
            <a:r>
              <a:rPr lang="en-US" sz="1900" dirty="0"/>
              <a:t>Not root/</a:t>
            </a:r>
            <a:r>
              <a:rPr lang="en-US" sz="1900" dirty="0" err="1"/>
              <a:t>sudo</a:t>
            </a:r>
            <a:r>
              <a:rPr lang="en-US" sz="1900" dirty="0"/>
              <a:t> can’t install some software</a:t>
            </a:r>
          </a:p>
          <a:p>
            <a:pPr marL="285750" indent="-285750">
              <a:buFont typeface="Arial" panose="020B0604020202020204" pitchFamily="34" charset="0"/>
              <a:buChar char="•"/>
            </a:pPr>
            <a:r>
              <a:rPr lang="en-US" sz="1900" dirty="0"/>
              <a:t>Resource limits</a:t>
            </a:r>
          </a:p>
          <a:p>
            <a:pPr marL="285750" indent="-285750">
              <a:buFont typeface="Arial" panose="020B0604020202020204" pitchFamily="34" charset="0"/>
              <a:buChar char="•"/>
            </a:pPr>
            <a:r>
              <a:rPr lang="en-US" sz="1900" dirty="0"/>
              <a:t>Cluster concepts to learn</a:t>
            </a:r>
          </a:p>
          <a:p>
            <a:pPr marL="0" indent="0"/>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3658177041"/>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4F13-CABE-D447-907E-30115D61EF5F}"/>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89BD2357-B480-224A-B587-8A1E104ECB85}"/>
              </a:ext>
            </a:extLst>
          </p:cNvPr>
          <p:cNvSpPr>
            <a:spLocks noGrp="1"/>
          </p:cNvSpPr>
          <p:nvPr>
            <p:ph sz="quarter" idx="10"/>
          </p:nvPr>
        </p:nvSpPr>
        <p:spPr/>
        <p:txBody>
          <a:bodyPr/>
          <a:lstStyle/>
          <a:p>
            <a:pPr>
              <a:buFont typeface="Arial" panose="020B0604020202020204" pitchFamily="34" charset="0"/>
              <a:buChar char="•"/>
            </a:pPr>
            <a:r>
              <a:rPr lang="en-US" dirty="0"/>
              <a:t>Intro to SRCC</a:t>
            </a:r>
          </a:p>
          <a:p>
            <a:pPr>
              <a:buFont typeface="Arial" panose="020B0604020202020204" pitchFamily="34" charset="0"/>
              <a:buChar char="•"/>
            </a:pPr>
            <a:r>
              <a:rPr lang="en-US" dirty="0"/>
              <a:t>Overview of HPC</a:t>
            </a:r>
          </a:p>
          <a:p>
            <a:pPr>
              <a:buFont typeface="Arial" panose="020B0604020202020204" pitchFamily="34" charset="0"/>
              <a:buChar char="•"/>
            </a:pPr>
            <a:r>
              <a:rPr lang="en-US" dirty="0"/>
              <a:t>Parallel computing</a:t>
            </a:r>
          </a:p>
          <a:p>
            <a:pPr>
              <a:buFont typeface="Arial" panose="020B0604020202020204" pitchFamily="34" charset="0"/>
              <a:buChar char="•"/>
            </a:pPr>
            <a:r>
              <a:rPr lang="en-US" dirty="0"/>
              <a:t>HPC/On Prem versus cloud</a:t>
            </a:r>
          </a:p>
          <a:p>
            <a:pPr>
              <a:buFont typeface="Arial" panose="020B0604020202020204" pitchFamily="34" charset="0"/>
              <a:buChar char="•"/>
            </a:pPr>
            <a:r>
              <a:rPr lang="en-US" dirty="0"/>
              <a:t>HPC example system: Sherlock cluster</a:t>
            </a:r>
          </a:p>
          <a:p>
            <a:pPr>
              <a:buFont typeface="Arial" panose="020B0604020202020204" pitchFamily="34" charset="0"/>
              <a:buChar char="•"/>
            </a:pPr>
            <a:r>
              <a:rPr lang="en-US" dirty="0"/>
              <a:t>SLURM and submitting jobs</a:t>
            </a:r>
          </a:p>
          <a:p>
            <a:pPr marL="0" indent="0"/>
            <a:endParaRPr lang="en-US" dirty="0"/>
          </a:p>
        </p:txBody>
      </p:sp>
    </p:spTree>
    <p:extLst>
      <p:ext uri="{BB962C8B-B14F-4D97-AF65-F5344CB8AC3E}">
        <p14:creationId xmlns:p14="http://schemas.microsoft.com/office/powerpoint/2010/main" val="2409015903"/>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0DE09-0D1D-E842-B177-9E02875630BF}"/>
              </a:ext>
            </a:extLst>
          </p:cNvPr>
          <p:cNvSpPr>
            <a:spLocks noGrp="1"/>
          </p:cNvSpPr>
          <p:nvPr>
            <p:ph type="title"/>
          </p:nvPr>
        </p:nvSpPr>
        <p:spPr/>
        <p:txBody>
          <a:bodyPr/>
          <a:lstStyle/>
          <a:p>
            <a:r>
              <a:rPr lang="en-US" dirty="0"/>
              <a:t>Cloud is getting pretty complex</a:t>
            </a:r>
          </a:p>
        </p:txBody>
      </p:sp>
      <p:sp>
        <p:nvSpPr>
          <p:cNvPr id="7" name="Content Placeholder 6">
            <a:extLst>
              <a:ext uri="{FF2B5EF4-FFF2-40B4-BE49-F238E27FC236}">
                <a16:creationId xmlns:a16="http://schemas.microsoft.com/office/drawing/2014/main" id="{1DD28EF5-791E-CA47-BFD4-8F9871265D67}"/>
              </a:ext>
            </a:extLst>
          </p:cNvPr>
          <p:cNvSpPr>
            <a:spLocks noGrp="1"/>
          </p:cNvSpPr>
          <p:nvPr>
            <p:ph sz="quarter" idx="10"/>
          </p:nvPr>
        </p:nvSpPr>
        <p:spPr/>
        <p:txBody>
          <a:bodyPr>
            <a:normAutofit/>
          </a:bodyPr>
          <a:lstStyle/>
          <a:p>
            <a:r>
              <a:rPr lang="en-US" sz="1200" dirty="0">
                <a:hlinkClick r:id="rId2"/>
              </a:rPr>
              <a:t>https://medium.com/google-cloud/the-google-cloud-developer-cheat-sheet-429775bd6d11</a:t>
            </a:r>
            <a:endParaRPr lang="en-US" sz="1200" dirty="0"/>
          </a:p>
          <a:p>
            <a:endParaRPr lang="en-US" sz="1200" dirty="0"/>
          </a:p>
        </p:txBody>
      </p:sp>
      <p:pic>
        <p:nvPicPr>
          <p:cNvPr id="9" name="Picture 8">
            <a:extLst>
              <a:ext uri="{FF2B5EF4-FFF2-40B4-BE49-F238E27FC236}">
                <a16:creationId xmlns:a16="http://schemas.microsoft.com/office/drawing/2014/main" id="{7F9DFBD6-335C-FB40-A15E-DCAE03A03B9C}"/>
              </a:ext>
            </a:extLst>
          </p:cNvPr>
          <p:cNvPicPr>
            <a:picLocks noChangeAspect="1"/>
          </p:cNvPicPr>
          <p:nvPr/>
        </p:nvPicPr>
        <p:blipFill>
          <a:blip r:embed="rId3"/>
          <a:stretch>
            <a:fillRect/>
          </a:stretch>
        </p:blipFill>
        <p:spPr>
          <a:xfrm>
            <a:off x="581304" y="1660838"/>
            <a:ext cx="8483917" cy="4133570"/>
          </a:xfrm>
          <a:prstGeom prst="rect">
            <a:avLst/>
          </a:prstGeom>
        </p:spPr>
      </p:pic>
    </p:spTree>
    <p:extLst>
      <p:ext uri="{BB962C8B-B14F-4D97-AF65-F5344CB8AC3E}">
        <p14:creationId xmlns:p14="http://schemas.microsoft.com/office/powerpoint/2010/main" val="1835896721"/>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pic>
        <p:nvPicPr>
          <p:cNvPr id="144" name="Google Shape;144;p30" descr="logo.png"/>
          <p:cNvPicPr preferRelativeResize="0"/>
          <p:nvPr/>
        </p:nvPicPr>
        <p:blipFill>
          <a:blip r:embed="rId4">
            <a:alphaModFix/>
          </a:blip>
          <a:stretch>
            <a:fillRect/>
          </a:stretch>
        </p:blipFill>
        <p:spPr>
          <a:xfrm>
            <a:off x="121395" y="942923"/>
            <a:ext cx="1384120" cy="1107300"/>
          </a:xfrm>
          <a:prstGeom prst="rect">
            <a:avLst/>
          </a:prstGeom>
          <a:noFill/>
          <a:ln>
            <a:noFill/>
          </a:ln>
        </p:spPr>
      </p:pic>
      <p:sp>
        <p:nvSpPr>
          <p:cNvPr id="2" name="TextBox 1">
            <a:extLst>
              <a:ext uri="{FF2B5EF4-FFF2-40B4-BE49-F238E27FC236}">
                <a16:creationId xmlns:a16="http://schemas.microsoft.com/office/drawing/2014/main" id="{D36098C9-EDFC-5B48-AEDA-1CF9B9DAAC66}"/>
              </a:ext>
            </a:extLst>
          </p:cNvPr>
          <p:cNvSpPr txBox="1"/>
          <p:nvPr/>
        </p:nvSpPr>
        <p:spPr>
          <a:xfrm>
            <a:off x="121395" y="3946357"/>
            <a:ext cx="2236794" cy="830997"/>
          </a:xfrm>
          <a:prstGeom prst="rect">
            <a:avLst/>
          </a:prstGeom>
          <a:noFill/>
        </p:spPr>
        <p:txBody>
          <a:bodyPr wrap="square" rtlCol="0">
            <a:spAutoFit/>
          </a:bodyPr>
          <a:lstStyle/>
          <a:p>
            <a:r>
              <a:rPr lang="en-US" dirty="0"/>
              <a:t>Sherlock HPC Cluster</a:t>
            </a:r>
          </a:p>
        </p:txBody>
      </p:sp>
    </p:spTree>
    <p:extLst>
      <p:ext uri="{BB962C8B-B14F-4D97-AF65-F5344CB8AC3E}">
        <p14:creationId xmlns:p14="http://schemas.microsoft.com/office/powerpoint/2010/main" val="3648559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3ECA4-8D94-E042-9AE0-9FA44D9A79E7}"/>
              </a:ext>
            </a:extLst>
          </p:cNvPr>
          <p:cNvSpPr>
            <a:spLocks noGrp="1"/>
          </p:cNvSpPr>
          <p:nvPr>
            <p:ph type="title"/>
          </p:nvPr>
        </p:nvSpPr>
        <p:spPr/>
        <p:txBody>
          <a:bodyPr/>
          <a:lstStyle/>
          <a:p>
            <a:r>
              <a:rPr lang="en-US"/>
              <a:t>Sherlock’s user growth since 2015</a:t>
            </a:r>
          </a:p>
        </p:txBody>
      </p:sp>
      <p:pic>
        <p:nvPicPr>
          <p:cNvPr id="5" name="Content Placeholder 4">
            <a:extLst>
              <a:ext uri="{FF2B5EF4-FFF2-40B4-BE49-F238E27FC236}">
                <a16:creationId xmlns:a16="http://schemas.microsoft.com/office/drawing/2014/main" id="{2BFF0718-2E12-D54F-A13F-91C14E9300B3}"/>
              </a:ext>
            </a:extLst>
          </p:cNvPr>
          <p:cNvPicPr>
            <a:picLocks noGrp="1" noChangeAspect="1"/>
          </p:cNvPicPr>
          <p:nvPr>
            <p:ph sz="quarter" idx="10"/>
          </p:nvPr>
        </p:nvPicPr>
        <p:blipFill>
          <a:blip r:embed="rId2"/>
          <a:stretch>
            <a:fillRect/>
          </a:stretch>
        </p:blipFill>
        <p:spPr>
          <a:xfrm>
            <a:off x="474388" y="1665376"/>
            <a:ext cx="8656638" cy="2748232"/>
          </a:xfrm>
        </p:spPr>
      </p:pic>
      <p:sp>
        <p:nvSpPr>
          <p:cNvPr id="3" name="TextBox 2">
            <a:extLst>
              <a:ext uri="{FF2B5EF4-FFF2-40B4-BE49-F238E27FC236}">
                <a16:creationId xmlns:a16="http://schemas.microsoft.com/office/drawing/2014/main" id="{995BE227-3E3F-2A4E-9D4A-5674C08EA783}"/>
              </a:ext>
            </a:extLst>
          </p:cNvPr>
          <p:cNvSpPr txBox="1"/>
          <p:nvPr/>
        </p:nvSpPr>
        <p:spPr>
          <a:xfrm>
            <a:off x="948776" y="4730959"/>
            <a:ext cx="5010064" cy="584775"/>
          </a:xfrm>
          <a:prstGeom prst="rect">
            <a:avLst/>
          </a:prstGeom>
          <a:noFill/>
        </p:spPr>
        <p:txBody>
          <a:bodyPr wrap="square" rtlCol="0">
            <a:spAutoFit/>
          </a:bodyPr>
          <a:lstStyle/>
          <a:p>
            <a:r>
              <a:rPr lang="en-US" sz="1600" dirty="0"/>
              <a:t>4,400 users from 720 research groups, </a:t>
            </a:r>
            <a:r>
              <a:rPr lang="en-US" sz="1600" b="1" dirty="0"/>
              <a:t>122 partitions</a:t>
            </a:r>
          </a:p>
          <a:p>
            <a:r>
              <a:rPr lang="en-US" sz="1600" dirty="0"/>
              <a:t>6 PB scratch, 12 PB long term storage</a:t>
            </a:r>
          </a:p>
        </p:txBody>
      </p:sp>
    </p:spTree>
    <p:extLst>
      <p:ext uri="{BB962C8B-B14F-4D97-AF65-F5344CB8AC3E}">
        <p14:creationId xmlns:p14="http://schemas.microsoft.com/office/powerpoint/2010/main" val="3464380858"/>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B39B6-B117-1544-8D72-5D3EC89EE63B}"/>
              </a:ext>
            </a:extLst>
          </p:cNvPr>
          <p:cNvSpPr>
            <a:spLocks noGrp="1"/>
          </p:cNvSpPr>
          <p:nvPr>
            <p:ph type="title"/>
          </p:nvPr>
        </p:nvSpPr>
        <p:spPr/>
        <p:txBody>
          <a:bodyPr/>
          <a:lstStyle/>
          <a:p>
            <a:r>
              <a:rPr lang="en-US" dirty="0"/>
              <a:t>Sherlock status view</a:t>
            </a:r>
          </a:p>
        </p:txBody>
      </p:sp>
      <p:pic>
        <p:nvPicPr>
          <p:cNvPr id="9" name="Content Placeholder 8" descr="A screen shot of a video game&#10;&#10;Description automatically generated">
            <a:extLst>
              <a:ext uri="{FF2B5EF4-FFF2-40B4-BE49-F238E27FC236}">
                <a16:creationId xmlns:a16="http://schemas.microsoft.com/office/drawing/2014/main" id="{00C34582-DA96-2B4B-9447-B70BA17035F1}"/>
              </a:ext>
            </a:extLst>
          </p:cNvPr>
          <p:cNvPicPr>
            <a:picLocks noGrp="1" noChangeAspect="1"/>
          </p:cNvPicPr>
          <p:nvPr>
            <p:ph sz="quarter" idx="10"/>
          </p:nvPr>
        </p:nvPicPr>
        <p:blipFill>
          <a:blip r:embed="rId2"/>
          <a:stretch>
            <a:fillRect/>
          </a:stretch>
        </p:blipFill>
        <p:spPr>
          <a:xfrm>
            <a:off x="955675" y="1622926"/>
            <a:ext cx="7700963" cy="4188410"/>
          </a:xfrm>
        </p:spPr>
      </p:pic>
    </p:spTree>
    <p:extLst>
      <p:ext uri="{BB962C8B-B14F-4D97-AF65-F5344CB8AC3E}">
        <p14:creationId xmlns:p14="http://schemas.microsoft.com/office/powerpoint/2010/main" val="1832752305"/>
      </p:ext>
    </p:extLst>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Sherlock </a:t>
            </a:r>
            <a:r>
              <a:rPr lang="en" dirty="0"/>
              <a:t>System Simple Overview</a:t>
            </a:r>
            <a:endParaRPr lang="en-US" dirty="0"/>
          </a:p>
        </p:txBody>
      </p:sp>
      <p:sp>
        <p:nvSpPr>
          <p:cNvPr id="5" name="Shape 91"/>
          <p:cNvSpPr txBox="1"/>
          <p:nvPr/>
        </p:nvSpPr>
        <p:spPr>
          <a:xfrm>
            <a:off x="7736975" y="2222825"/>
            <a:ext cx="1313100" cy="335099"/>
          </a:xfrm>
          <a:prstGeom prst="rect">
            <a:avLst/>
          </a:prstGeom>
          <a:noFill/>
          <a:ln>
            <a:noFill/>
          </a:ln>
        </p:spPr>
        <p:txBody>
          <a:bodyPr lIns="91425" tIns="91425" rIns="91425" bIns="91425" anchor="ctr" anchorCtr="0">
            <a:noAutofit/>
          </a:bodyPr>
          <a:lstStyle/>
          <a:p>
            <a:pPr lvl="0" rtl="0">
              <a:spcBef>
                <a:spcPts val="0"/>
              </a:spcBef>
              <a:buNone/>
            </a:pPr>
            <a:r>
              <a:rPr lang="en" sz="1000" dirty="0">
                <a:latin typeface="Open Sans"/>
                <a:ea typeface="Open Sans"/>
                <a:cs typeface="Open Sans"/>
                <a:sym typeface="Open Sans"/>
              </a:rPr>
              <a:t>generic nodes</a:t>
            </a:r>
          </a:p>
        </p:txBody>
      </p:sp>
      <p:sp>
        <p:nvSpPr>
          <p:cNvPr id="6" name="Shape 92"/>
          <p:cNvSpPr txBox="1"/>
          <p:nvPr/>
        </p:nvSpPr>
        <p:spPr>
          <a:xfrm>
            <a:off x="7736975" y="3482850"/>
            <a:ext cx="1313100" cy="335099"/>
          </a:xfrm>
          <a:prstGeom prst="rect">
            <a:avLst/>
          </a:prstGeom>
          <a:noFill/>
          <a:ln>
            <a:noFill/>
          </a:ln>
        </p:spPr>
        <p:txBody>
          <a:bodyPr lIns="91425" tIns="91425" rIns="91425" bIns="91425" anchor="ctr" anchorCtr="0">
            <a:noAutofit/>
          </a:bodyPr>
          <a:lstStyle/>
          <a:p>
            <a:pPr lvl="0" rtl="0">
              <a:spcBef>
                <a:spcPts val="0"/>
              </a:spcBef>
              <a:buNone/>
            </a:pPr>
            <a:r>
              <a:rPr lang="en" sz="1000">
                <a:latin typeface="Open Sans"/>
                <a:ea typeface="Open Sans"/>
                <a:cs typeface="Open Sans"/>
                <a:sym typeface="Open Sans"/>
              </a:rPr>
              <a:t>specialized  nodes</a:t>
            </a:r>
            <a:r>
              <a:rPr lang="en-US" sz="1000">
                <a:latin typeface="Open Sans"/>
                <a:ea typeface="Open Sans"/>
                <a:cs typeface="Open Sans"/>
                <a:sym typeface="Open Sans"/>
              </a:rPr>
              <a:t>,bigmem, data transfer (DTN)</a:t>
            </a:r>
            <a:endParaRPr lang="en" sz="1000">
              <a:latin typeface="Open Sans"/>
              <a:ea typeface="Open Sans"/>
              <a:cs typeface="Open Sans"/>
              <a:sym typeface="Open Sans"/>
            </a:endParaRPr>
          </a:p>
        </p:txBody>
      </p:sp>
      <p:grpSp>
        <p:nvGrpSpPr>
          <p:cNvPr id="7" name="Group 6"/>
          <p:cNvGrpSpPr/>
          <p:nvPr/>
        </p:nvGrpSpPr>
        <p:grpSpPr>
          <a:xfrm>
            <a:off x="1279054" y="1939015"/>
            <a:ext cx="6457921" cy="2812194"/>
            <a:chOff x="368" y="1610918"/>
            <a:chExt cx="7623207" cy="3200201"/>
          </a:xfrm>
        </p:grpSpPr>
        <p:grpSp>
          <p:nvGrpSpPr>
            <p:cNvPr id="8" name="Shape 47"/>
            <p:cNvGrpSpPr/>
            <p:nvPr/>
          </p:nvGrpSpPr>
          <p:grpSpPr>
            <a:xfrm>
              <a:off x="1520425" y="1610918"/>
              <a:ext cx="6103150" cy="3200201"/>
              <a:chOff x="1180950" y="1587987"/>
              <a:chExt cx="6103150" cy="3200201"/>
            </a:xfrm>
          </p:grpSpPr>
          <p:sp>
            <p:nvSpPr>
              <p:cNvPr id="20" name="Shape 48"/>
              <p:cNvSpPr/>
              <p:nvPr/>
            </p:nvSpPr>
            <p:spPr>
              <a:xfrm>
                <a:off x="1430900" y="2229175"/>
                <a:ext cx="922939" cy="3125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US" sz="1200" dirty="0">
                    <a:solidFill>
                      <a:schemeClr val="bg1"/>
                    </a:solidFill>
                    <a:latin typeface="Arial" charset="0"/>
                    <a:ea typeface="Arial" charset="0"/>
                    <a:cs typeface="Arial" charset="0"/>
                    <a:sym typeface="Consolas"/>
                  </a:rPr>
                  <a:t>s</a:t>
                </a:r>
                <a:r>
                  <a:rPr lang="en" sz="1200" dirty="0">
                    <a:solidFill>
                      <a:schemeClr val="bg1"/>
                    </a:solidFill>
                    <a:latin typeface="Arial" charset="0"/>
                    <a:ea typeface="Arial" charset="0"/>
                    <a:cs typeface="Arial" charset="0"/>
                    <a:sym typeface="Consolas"/>
                  </a:rPr>
                  <a:t>h-ln01</a:t>
                </a:r>
              </a:p>
            </p:txBody>
          </p:sp>
          <p:sp>
            <p:nvSpPr>
              <p:cNvPr id="21" name="Shape 49"/>
              <p:cNvSpPr/>
              <p:nvPr/>
            </p:nvSpPr>
            <p:spPr>
              <a:xfrm>
                <a:off x="1430900" y="2648137"/>
                <a:ext cx="922939" cy="26110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US" sz="1200" dirty="0" err="1">
                    <a:solidFill>
                      <a:schemeClr val="bg1"/>
                    </a:solidFill>
                    <a:latin typeface="Arial" charset="0"/>
                    <a:ea typeface="Arial" charset="0"/>
                    <a:cs typeface="Arial" charset="0"/>
                    <a:sym typeface="Consolas"/>
                  </a:rPr>
                  <a:t>sh</a:t>
                </a:r>
                <a:r>
                  <a:rPr lang="en" sz="1200" dirty="0">
                    <a:solidFill>
                      <a:schemeClr val="bg1"/>
                    </a:solidFill>
                    <a:latin typeface="Arial" charset="0"/>
                    <a:ea typeface="Arial" charset="0"/>
                    <a:cs typeface="Arial" charset="0"/>
                    <a:sym typeface="Consolas"/>
                  </a:rPr>
                  <a:t>-ln02</a:t>
                </a:r>
              </a:p>
            </p:txBody>
          </p:sp>
          <p:sp>
            <p:nvSpPr>
              <p:cNvPr id="22" name="Shape 50"/>
              <p:cNvSpPr txBox="1"/>
              <p:nvPr/>
            </p:nvSpPr>
            <p:spPr>
              <a:xfrm>
                <a:off x="1180950" y="3101650"/>
                <a:ext cx="1289099" cy="335099"/>
              </a:xfrm>
              <a:prstGeom prst="rect">
                <a:avLst/>
              </a:prstGeom>
              <a:noFill/>
              <a:ln>
                <a:noFill/>
              </a:ln>
            </p:spPr>
            <p:txBody>
              <a:bodyPr lIns="91425" tIns="91425" rIns="91425" bIns="91425" anchor="ctr" anchorCtr="0">
                <a:noAutofit/>
              </a:bodyPr>
              <a:lstStyle/>
              <a:p>
                <a:pPr algn="ctr"/>
                <a:endParaRPr lang="en">
                  <a:latin typeface="Open Sans"/>
                  <a:ea typeface="Open Sans"/>
                  <a:cs typeface="Open Sans"/>
                  <a:sym typeface="Open Sans"/>
                </a:endParaRPr>
              </a:p>
            </p:txBody>
          </p:sp>
          <p:sp>
            <p:nvSpPr>
              <p:cNvPr id="23" name="Shape 51"/>
              <p:cNvSpPr/>
              <p:nvPr/>
            </p:nvSpPr>
            <p:spPr>
              <a:xfrm>
                <a:off x="4967200" y="16933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4" name="Shape 52"/>
              <p:cNvSpPr/>
              <p:nvPr/>
            </p:nvSpPr>
            <p:spPr>
              <a:xfrm>
                <a:off x="5461225" y="16933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5" name="Shape 53"/>
              <p:cNvSpPr/>
              <p:nvPr/>
            </p:nvSpPr>
            <p:spPr>
              <a:xfrm>
                <a:off x="5955250" y="16933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6" name="Shape 54"/>
              <p:cNvSpPr/>
              <p:nvPr/>
            </p:nvSpPr>
            <p:spPr>
              <a:xfrm>
                <a:off x="6449275" y="16933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7" name="Shape 55"/>
              <p:cNvSpPr/>
              <p:nvPr/>
            </p:nvSpPr>
            <p:spPr>
              <a:xfrm>
                <a:off x="6943300" y="16933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8" name="Shape 56"/>
              <p:cNvSpPr/>
              <p:nvPr/>
            </p:nvSpPr>
            <p:spPr>
              <a:xfrm>
                <a:off x="4967200" y="22066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29" name="Shape 57"/>
              <p:cNvSpPr/>
              <p:nvPr/>
            </p:nvSpPr>
            <p:spPr>
              <a:xfrm>
                <a:off x="5461225" y="22066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0" name="Shape 58"/>
              <p:cNvSpPr/>
              <p:nvPr/>
            </p:nvSpPr>
            <p:spPr>
              <a:xfrm>
                <a:off x="5955250" y="22066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1" name="Shape 59"/>
              <p:cNvSpPr/>
              <p:nvPr/>
            </p:nvSpPr>
            <p:spPr>
              <a:xfrm>
                <a:off x="6449275" y="22066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2" name="Shape 60"/>
              <p:cNvSpPr/>
              <p:nvPr/>
            </p:nvSpPr>
            <p:spPr>
              <a:xfrm>
                <a:off x="6943300" y="22066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3" name="Shape 61"/>
              <p:cNvSpPr/>
              <p:nvPr/>
            </p:nvSpPr>
            <p:spPr>
              <a:xfrm>
                <a:off x="4967200" y="27200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4" name="Shape 62"/>
              <p:cNvSpPr/>
              <p:nvPr/>
            </p:nvSpPr>
            <p:spPr>
              <a:xfrm>
                <a:off x="5461225" y="27200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5" name="Shape 63"/>
              <p:cNvSpPr/>
              <p:nvPr/>
            </p:nvSpPr>
            <p:spPr>
              <a:xfrm>
                <a:off x="5955250" y="27200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6" name="Shape 64"/>
              <p:cNvSpPr/>
              <p:nvPr/>
            </p:nvSpPr>
            <p:spPr>
              <a:xfrm>
                <a:off x="6449275" y="27200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7" name="Shape 65"/>
              <p:cNvSpPr/>
              <p:nvPr/>
            </p:nvSpPr>
            <p:spPr>
              <a:xfrm>
                <a:off x="6943300" y="27200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8" name="Shape 66"/>
              <p:cNvSpPr/>
              <p:nvPr/>
            </p:nvSpPr>
            <p:spPr>
              <a:xfrm>
                <a:off x="4967200" y="32333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39" name="Shape 67"/>
              <p:cNvSpPr/>
              <p:nvPr/>
            </p:nvSpPr>
            <p:spPr>
              <a:xfrm>
                <a:off x="5461225" y="32333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0" name="Shape 68"/>
              <p:cNvSpPr/>
              <p:nvPr/>
            </p:nvSpPr>
            <p:spPr>
              <a:xfrm>
                <a:off x="5955250" y="323337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1" name="Shape 69"/>
              <p:cNvSpPr/>
              <p:nvPr/>
            </p:nvSpPr>
            <p:spPr>
              <a:xfrm>
                <a:off x="6449275" y="3233375"/>
                <a:ext cx="340800" cy="335099"/>
              </a:xfrm>
              <a:prstGeom prst="rect">
                <a:avLst/>
              </a:prstGeom>
              <a:solidFill>
                <a:srgbClr val="B4A7D6"/>
              </a:solidFill>
              <a:ln w="19050" cap="flat">
                <a:solidFill>
                  <a:schemeClr val="accent5"/>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2" name="Shape 70"/>
              <p:cNvSpPr/>
              <p:nvPr/>
            </p:nvSpPr>
            <p:spPr>
              <a:xfrm>
                <a:off x="6943300" y="3233375"/>
                <a:ext cx="340800" cy="335099"/>
              </a:xfrm>
              <a:prstGeom prst="rect">
                <a:avLst/>
              </a:prstGeom>
              <a:solidFill>
                <a:srgbClr val="93C47D"/>
              </a:solidFill>
              <a:ln w="19050" cap="flat">
                <a:solidFill>
                  <a:srgbClr val="38761D"/>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3" name="Shape 71"/>
              <p:cNvSpPr/>
              <p:nvPr/>
            </p:nvSpPr>
            <p:spPr>
              <a:xfrm>
                <a:off x="4967200" y="37467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4" name="Shape 72"/>
              <p:cNvSpPr/>
              <p:nvPr/>
            </p:nvSpPr>
            <p:spPr>
              <a:xfrm>
                <a:off x="5461225" y="37467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5" name="Shape 73"/>
              <p:cNvSpPr/>
              <p:nvPr/>
            </p:nvSpPr>
            <p:spPr>
              <a:xfrm>
                <a:off x="5955250" y="3746725"/>
                <a:ext cx="340800" cy="335099"/>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6" name="Shape 74"/>
              <p:cNvSpPr/>
              <p:nvPr/>
            </p:nvSpPr>
            <p:spPr>
              <a:xfrm>
                <a:off x="6449275" y="3746725"/>
                <a:ext cx="340800" cy="335099"/>
              </a:xfrm>
              <a:prstGeom prst="rect">
                <a:avLst/>
              </a:prstGeom>
              <a:solidFill>
                <a:srgbClr val="B4A7D6"/>
              </a:solidFill>
              <a:ln w="19050" cap="flat">
                <a:solidFill>
                  <a:schemeClr val="accent5"/>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7" name="Shape 75"/>
              <p:cNvSpPr/>
              <p:nvPr/>
            </p:nvSpPr>
            <p:spPr>
              <a:xfrm>
                <a:off x="6943300" y="3746725"/>
                <a:ext cx="340800" cy="335099"/>
              </a:xfrm>
              <a:prstGeom prst="rect">
                <a:avLst/>
              </a:prstGeom>
              <a:solidFill>
                <a:srgbClr val="93C47D"/>
              </a:solidFill>
              <a:ln w="19050" cap="flat">
                <a:solidFill>
                  <a:srgbClr val="38761D"/>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a:latin typeface="Consolas"/>
                  <a:ea typeface="Consolas"/>
                  <a:cs typeface="Consolas"/>
                  <a:sym typeface="Consolas"/>
                </a:endParaRPr>
              </a:p>
            </p:txBody>
          </p:sp>
          <p:sp>
            <p:nvSpPr>
              <p:cNvPr id="48" name="Shape 76"/>
              <p:cNvSpPr/>
              <p:nvPr/>
            </p:nvSpPr>
            <p:spPr>
              <a:xfrm>
                <a:off x="3583600" y="3548334"/>
                <a:ext cx="903365" cy="547375"/>
              </a:xfrm>
              <a:prstGeom prst="flowChartMagneticDisk">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spcBef>
                    <a:spcPts val="0"/>
                  </a:spcBef>
                  <a:buNone/>
                </a:pPr>
                <a:r>
                  <a:rPr lang="en-US" sz="1000" dirty="0">
                    <a:solidFill>
                      <a:schemeClr val="bg1"/>
                    </a:solidFill>
                    <a:latin typeface="Arial" charset="0"/>
                    <a:ea typeface="Arial" charset="0"/>
                    <a:cs typeface="Arial" charset="0"/>
                  </a:rPr>
                  <a:t>/scratch -3PB</a:t>
                </a:r>
                <a:endParaRPr sz="1000" dirty="0">
                  <a:solidFill>
                    <a:schemeClr val="bg1"/>
                  </a:solidFill>
                  <a:latin typeface="Arial" charset="0"/>
                  <a:ea typeface="Arial" charset="0"/>
                  <a:cs typeface="Arial" charset="0"/>
                </a:endParaRPr>
              </a:p>
            </p:txBody>
          </p:sp>
          <p:sp>
            <p:nvSpPr>
              <p:cNvPr id="49" name="Shape 77"/>
              <p:cNvSpPr/>
              <p:nvPr/>
            </p:nvSpPr>
            <p:spPr>
              <a:xfrm>
                <a:off x="2806787" y="3548334"/>
                <a:ext cx="690799" cy="513643"/>
              </a:xfrm>
              <a:prstGeom prst="flowChartMagneticDisk">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spcBef>
                    <a:spcPts val="0"/>
                  </a:spcBef>
                  <a:buNone/>
                </a:pPr>
                <a:r>
                  <a:rPr lang="en-US" sz="1000" dirty="0">
                    <a:solidFill>
                      <a:schemeClr val="bg1"/>
                    </a:solidFill>
                    <a:latin typeface="Arial" charset="0"/>
                    <a:ea typeface="Arial" charset="0"/>
                    <a:cs typeface="Arial" charset="0"/>
                  </a:rPr>
                  <a:t>/home</a:t>
                </a:r>
                <a:endParaRPr sz="1000" dirty="0">
                  <a:solidFill>
                    <a:schemeClr val="bg1"/>
                  </a:solidFill>
                  <a:latin typeface="Arial" charset="0"/>
                  <a:ea typeface="Arial" charset="0"/>
                  <a:cs typeface="Arial" charset="0"/>
                </a:endParaRPr>
              </a:p>
            </p:txBody>
          </p:sp>
          <p:sp>
            <p:nvSpPr>
              <p:cNvPr id="50" name="Shape 78"/>
              <p:cNvSpPr txBox="1"/>
              <p:nvPr/>
            </p:nvSpPr>
            <p:spPr>
              <a:xfrm>
                <a:off x="5308000" y="4260075"/>
                <a:ext cx="1976100" cy="335099"/>
              </a:xfrm>
              <a:prstGeom prst="rect">
                <a:avLst/>
              </a:prstGeom>
              <a:noFill/>
              <a:ln>
                <a:noFill/>
              </a:ln>
            </p:spPr>
            <p:txBody>
              <a:bodyPr lIns="91425" tIns="91425" rIns="91425" bIns="91425" anchor="ctr" anchorCtr="0">
                <a:noAutofit/>
              </a:bodyPr>
              <a:lstStyle/>
              <a:p>
                <a:pPr lvl="0" algn="ctr" rtl="0">
                  <a:spcBef>
                    <a:spcPts val="0"/>
                  </a:spcBef>
                  <a:buNone/>
                </a:pPr>
                <a:r>
                  <a:rPr lang="en-US" sz="1200" dirty="0">
                    <a:latin typeface="Arial" charset="0"/>
                    <a:ea typeface="Arial" charset="0"/>
                    <a:cs typeface="Arial" charset="0"/>
                    <a:sym typeface="Open Sans"/>
                  </a:rPr>
                  <a:t>1,360 compute n</a:t>
                </a:r>
                <a:r>
                  <a:rPr lang="en" sz="1200" dirty="0">
                    <a:latin typeface="Arial" charset="0"/>
                    <a:ea typeface="Arial" charset="0"/>
                    <a:cs typeface="Arial" charset="0"/>
                    <a:sym typeface="Open Sans"/>
                  </a:rPr>
                  <a:t>odes</a:t>
                </a:r>
              </a:p>
            </p:txBody>
          </p:sp>
          <p:sp>
            <p:nvSpPr>
              <p:cNvPr id="51" name="Shape 79"/>
              <p:cNvSpPr txBox="1"/>
              <p:nvPr/>
            </p:nvSpPr>
            <p:spPr>
              <a:xfrm>
                <a:off x="2880700" y="4260075"/>
                <a:ext cx="1313100" cy="528113"/>
              </a:xfrm>
              <a:prstGeom prst="rect">
                <a:avLst/>
              </a:prstGeom>
              <a:noFill/>
              <a:ln>
                <a:noFill/>
              </a:ln>
            </p:spPr>
            <p:txBody>
              <a:bodyPr lIns="91425" tIns="91425" rIns="91425" bIns="91425" anchor="ctr" anchorCtr="0">
                <a:noAutofit/>
              </a:bodyPr>
              <a:lstStyle/>
              <a:p>
                <a:pPr lvl="0" algn="ctr" rtl="0">
                  <a:spcBef>
                    <a:spcPts val="0"/>
                  </a:spcBef>
                  <a:buNone/>
                </a:pPr>
                <a:r>
                  <a:rPr lang="en" sz="1200" dirty="0">
                    <a:latin typeface="Arial Hebrew" charset="-79"/>
                    <a:ea typeface="Arial Hebrew" charset="-79"/>
                    <a:cs typeface="Arial Hebrew" charset="-79"/>
                    <a:sym typeface="Open Sans"/>
                  </a:rPr>
                  <a:t>Filesystems</a:t>
                </a:r>
                <a:r>
                  <a:rPr lang="en-US" sz="1200" dirty="0">
                    <a:latin typeface="Arial Hebrew" charset="-79"/>
                    <a:ea typeface="Arial Hebrew" charset="-79"/>
                    <a:cs typeface="Arial Hebrew" charset="-79"/>
                    <a:sym typeface="Open Sans"/>
                  </a:rPr>
                  <a:t>, storage servers</a:t>
                </a:r>
                <a:endParaRPr lang="en" sz="1200" dirty="0">
                  <a:latin typeface="Arial Hebrew" charset="-79"/>
                  <a:ea typeface="Arial Hebrew" charset="-79"/>
                  <a:cs typeface="Arial Hebrew" charset="-79"/>
                  <a:sym typeface="Open Sans"/>
                </a:endParaRPr>
              </a:p>
            </p:txBody>
          </p:sp>
          <p:cxnSp>
            <p:nvCxnSpPr>
              <p:cNvPr id="54" name="Shape 82"/>
              <p:cNvCxnSpPr/>
              <p:nvPr/>
            </p:nvCxnSpPr>
            <p:spPr>
              <a:xfrm flipV="1">
                <a:off x="3152187" y="2680222"/>
                <a:ext cx="318801" cy="844200"/>
              </a:xfrm>
              <a:prstGeom prst="straightConnector1">
                <a:avLst/>
              </a:prstGeom>
              <a:noFill/>
              <a:ln w="9525" cap="flat">
                <a:solidFill>
                  <a:schemeClr val="accent2"/>
                </a:solidFill>
                <a:prstDash val="solid"/>
                <a:round/>
                <a:headEnd type="none" w="lg" len="lg"/>
                <a:tailEnd type="none" w="lg" len="lg"/>
              </a:ln>
            </p:spPr>
          </p:cxnSp>
          <p:cxnSp>
            <p:nvCxnSpPr>
              <p:cNvPr id="55" name="Shape 83"/>
              <p:cNvCxnSpPr/>
              <p:nvPr/>
            </p:nvCxnSpPr>
            <p:spPr>
              <a:xfrm flipH="1" flipV="1">
                <a:off x="3424903" y="2679922"/>
                <a:ext cx="610380" cy="844500"/>
              </a:xfrm>
              <a:prstGeom prst="straightConnector1">
                <a:avLst/>
              </a:prstGeom>
              <a:noFill/>
              <a:ln w="9525" cap="flat">
                <a:solidFill>
                  <a:schemeClr val="accent2"/>
                </a:solidFill>
                <a:prstDash val="solid"/>
                <a:round/>
                <a:headEnd type="none" w="lg" len="lg"/>
                <a:tailEnd type="none" w="lg" len="lg"/>
              </a:ln>
            </p:spPr>
          </p:cxnSp>
          <p:cxnSp>
            <p:nvCxnSpPr>
              <p:cNvPr id="56" name="Shape 84"/>
              <p:cNvCxnSpPr/>
              <p:nvPr/>
            </p:nvCxnSpPr>
            <p:spPr>
              <a:xfrm flipH="1">
                <a:off x="3583600" y="1860874"/>
                <a:ext cx="1383600" cy="717300"/>
              </a:xfrm>
              <a:prstGeom prst="straightConnector1">
                <a:avLst/>
              </a:prstGeom>
              <a:noFill/>
              <a:ln w="9525" cap="flat">
                <a:solidFill>
                  <a:schemeClr val="accent2"/>
                </a:solidFill>
                <a:prstDash val="solid"/>
                <a:round/>
                <a:headEnd type="none" w="lg" len="lg"/>
                <a:tailEnd type="none" w="lg" len="lg"/>
              </a:ln>
            </p:spPr>
          </p:cxnSp>
          <p:cxnSp>
            <p:nvCxnSpPr>
              <p:cNvPr id="57" name="Shape 85"/>
              <p:cNvCxnSpPr>
                <a:stCxn id="58" idx="1"/>
              </p:cNvCxnSpPr>
              <p:nvPr/>
            </p:nvCxnSpPr>
            <p:spPr>
              <a:xfrm flipH="1">
                <a:off x="3590200" y="2374224"/>
                <a:ext cx="1377000" cy="210300"/>
              </a:xfrm>
              <a:prstGeom prst="straightConnector1">
                <a:avLst/>
              </a:prstGeom>
              <a:noFill/>
              <a:ln w="9525" cap="flat">
                <a:solidFill>
                  <a:schemeClr val="accent2"/>
                </a:solidFill>
                <a:prstDash val="solid"/>
                <a:round/>
                <a:headEnd type="none" w="lg" len="lg"/>
                <a:tailEnd type="none" w="lg" len="lg"/>
              </a:ln>
            </p:spPr>
          </p:cxnSp>
          <p:cxnSp>
            <p:nvCxnSpPr>
              <p:cNvPr id="58" name="Shape 86"/>
              <p:cNvCxnSpPr/>
              <p:nvPr/>
            </p:nvCxnSpPr>
            <p:spPr>
              <a:xfrm rot="10800000">
                <a:off x="3616000" y="2610374"/>
                <a:ext cx="1351200" cy="277200"/>
              </a:xfrm>
              <a:prstGeom prst="straightConnector1">
                <a:avLst/>
              </a:prstGeom>
              <a:noFill/>
              <a:ln w="9525" cap="flat">
                <a:solidFill>
                  <a:schemeClr val="accent2"/>
                </a:solidFill>
                <a:prstDash val="solid"/>
                <a:round/>
                <a:headEnd type="none" w="lg" len="lg"/>
                <a:tailEnd type="none" w="lg" len="lg"/>
              </a:ln>
            </p:spPr>
          </p:cxnSp>
          <p:cxnSp>
            <p:nvCxnSpPr>
              <p:cNvPr id="59" name="Shape 87"/>
              <p:cNvCxnSpPr/>
              <p:nvPr/>
            </p:nvCxnSpPr>
            <p:spPr>
              <a:xfrm rot="10800000">
                <a:off x="3616000" y="2616724"/>
                <a:ext cx="1351200" cy="784200"/>
              </a:xfrm>
              <a:prstGeom prst="straightConnector1">
                <a:avLst/>
              </a:prstGeom>
              <a:noFill/>
              <a:ln w="9525" cap="flat">
                <a:solidFill>
                  <a:schemeClr val="accent2"/>
                </a:solidFill>
                <a:prstDash val="solid"/>
                <a:round/>
                <a:headEnd type="none" w="lg" len="lg"/>
                <a:tailEnd type="none" w="lg" len="lg"/>
              </a:ln>
            </p:spPr>
          </p:cxnSp>
          <p:cxnSp>
            <p:nvCxnSpPr>
              <p:cNvPr id="60" name="Shape 88"/>
              <p:cNvCxnSpPr/>
              <p:nvPr/>
            </p:nvCxnSpPr>
            <p:spPr>
              <a:xfrm rot="10800000">
                <a:off x="3596500" y="2597574"/>
                <a:ext cx="1370700" cy="1316700"/>
              </a:xfrm>
              <a:prstGeom prst="straightConnector1">
                <a:avLst/>
              </a:prstGeom>
              <a:noFill/>
              <a:ln w="9525" cap="flat">
                <a:solidFill>
                  <a:schemeClr val="accent2"/>
                </a:solidFill>
                <a:prstDash val="solid"/>
                <a:round/>
                <a:headEnd type="none" w="lg" len="lg"/>
                <a:tailEnd type="none" w="lg" len="lg"/>
              </a:ln>
            </p:spPr>
          </p:cxnSp>
          <p:sp>
            <p:nvSpPr>
              <p:cNvPr id="61" name="Shape 89"/>
              <p:cNvSpPr/>
              <p:nvPr/>
            </p:nvSpPr>
            <p:spPr>
              <a:xfrm>
                <a:off x="3030250" y="2185050"/>
                <a:ext cx="1014011" cy="773387"/>
              </a:xfrm>
              <a:prstGeom prst="cloud">
                <a:avLst/>
              </a:prstGeom>
              <a:solidFill>
                <a:srgbClr val="F9CB9C"/>
              </a:solidFill>
              <a:ln w="19050" cap="flat">
                <a:solidFill>
                  <a:srgbClr val="D0A760"/>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62" name="Shape 90"/>
              <p:cNvSpPr txBox="1"/>
              <p:nvPr/>
            </p:nvSpPr>
            <p:spPr>
              <a:xfrm>
                <a:off x="2880700" y="1587987"/>
                <a:ext cx="1313100" cy="335099"/>
              </a:xfrm>
              <a:prstGeom prst="rect">
                <a:avLst/>
              </a:prstGeom>
              <a:noFill/>
              <a:ln>
                <a:noFill/>
              </a:ln>
            </p:spPr>
            <p:txBody>
              <a:bodyPr lIns="91425" tIns="91425" rIns="91425" bIns="91425" anchor="ctr" anchorCtr="0">
                <a:noAutofit/>
              </a:bodyPr>
              <a:lstStyle/>
              <a:p>
                <a:pPr lvl="0" algn="ctr" rtl="0">
                  <a:spcBef>
                    <a:spcPts val="0"/>
                  </a:spcBef>
                  <a:buNone/>
                </a:pPr>
                <a:r>
                  <a:rPr lang="en-US" sz="1200" dirty="0" err="1">
                    <a:latin typeface="Arial" charset="0"/>
                    <a:ea typeface="Arial" charset="0"/>
                    <a:cs typeface="Arial" charset="0"/>
                    <a:sym typeface="Open Sans"/>
                  </a:rPr>
                  <a:t>Infiniband</a:t>
                </a:r>
                <a:r>
                  <a:rPr lang="en-US" sz="1200" dirty="0">
                    <a:latin typeface="Arial" charset="0"/>
                    <a:ea typeface="Arial" charset="0"/>
                    <a:cs typeface="Arial" charset="0"/>
                    <a:sym typeface="Open Sans"/>
                  </a:rPr>
                  <a:t> </a:t>
                </a:r>
                <a:r>
                  <a:rPr lang="en" sz="1200" dirty="0">
                    <a:latin typeface="Arial" charset="0"/>
                    <a:ea typeface="Arial" charset="0"/>
                    <a:cs typeface="Arial" charset="0"/>
                    <a:sym typeface="Open Sans"/>
                  </a:rPr>
                  <a:t>interconnect</a:t>
                </a:r>
              </a:p>
            </p:txBody>
          </p:sp>
        </p:grpSp>
        <p:sp>
          <p:nvSpPr>
            <p:cNvPr id="9" name="Shape 93"/>
            <p:cNvSpPr txBox="1"/>
            <p:nvPr/>
          </p:nvSpPr>
          <p:spPr>
            <a:xfrm>
              <a:off x="128437" y="3114512"/>
              <a:ext cx="1289099" cy="335099"/>
            </a:xfrm>
            <a:prstGeom prst="rect">
              <a:avLst/>
            </a:prstGeom>
            <a:noFill/>
            <a:ln>
              <a:noFill/>
            </a:ln>
          </p:spPr>
          <p:txBody>
            <a:bodyPr lIns="91425" tIns="91425" rIns="91425" bIns="91425" anchor="ctr" anchorCtr="0">
              <a:noAutofit/>
            </a:bodyPr>
            <a:lstStyle/>
            <a:p>
              <a:pPr lvl="0" algn="ctr" rtl="0">
                <a:spcBef>
                  <a:spcPts val="0"/>
                </a:spcBef>
                <a:buNone/>
              </a:pPr>
              <a:r>
                <a:rPr lang="en-US" sz="1200" dirty="0">
                  <a:latin typeface="Arial Hebrew" charset="-79"/>
                  <a:ea typeface="Arial Hebrew" charset="-79"/>
                  <a:cs typeface="Arial Hebrew" charset="-79"/>
                  <a:sym typeface="Open Sans"/>
                </a:rPr>
                <a:t>Y</a:t>
              </a:r>
              <a:r>
                <a:rPr lang="en" sz="1200" dirty="0" err="1">
                  <a:latin typeface="Arial Hebrew" charset="-79"/>
                  <a:ea typeface="Arial Hebrew" charset="-79"/>
                  <a:cs typeface="Arial Hebrew" charset="-79"/>
                  <a:sym typeface="Open Sans"/>
                </a:rPr>
                <a:t>ou</a:t>
              </a:r>
              <a:r>
                <a:rPr lang="en-US" sz="1200" dirty="0">
                  <a:latin typeface="Arial Hebrew" charset="-79"/>
                  <a:ea typeface="Arial Hebrew" charset="-79"/>
                  <a:cs typeface="Arial Hebrew" charset="-79"/>
                  <a:sym typeface="Open Sans"/>
                </a:rPr>
                <a:t>- connecting via </a:t>
              </a:r>
              <a:r>
                <a:rPr lang="en-US" sz="1200" dirty="0" err="1">
                  <a:latin typeface="Arial Hebrew" charset="-79"/>
                  <a:ea typeface="Arial Hebrew" charset="-79"/>
                  <a:cs typeface="Arial Hebrew" charset="-79"/>
                  <a:sym typeface="Open Sans"/>
                </a:rPr>
                <a:t>ssh</a:t>
              </a:r>
              <a:r>
                <a:rPr lang="en-US" sz="1200" dirty="0">
                  <a:latin typeface="Arial Hebrew" charset="-79"/>
                  <a:ea typeface="Arial Hebrew" charset="-79"/>
                  <a:cs typeface="Arial Hebrew" charset="-79"/>
                  <a:sym typeface="Open Sans"/>
                </a:rPr>
                <a:t> </a:t>
              </a:r>
              <a:endParaRPr lang="en" sz="1200" dirty="0">
                <a:latin typeface="Arial Hebrew" charset="-79"/>
                <a:ea typeface="Arial Hebrew" charset="-79"/>
                <a:cs typeface="Arial Hebrew" charset="-79"/>
                <a:sym typeface="Open Sans"/>
              </a:endParaRPr>
            </a:p>
          </p:txBody>
        </p:sp>
        <p:cxnSp>
          <p:nvCxnSpPr>
            <p:cNvPr id="10" name="Shape 94"/>
            <p:cNvCxnSpPr>
              <a:cxnSpLocks/>
              <a:endCxn id="21" idx="1"/>
            </p:cNvCxnSpPr>
            <p:nvPr/>
          </p:nvCxnSpPr>
          <p:spPr>
            <a:xfrm>
              <a:off x="753375" y="2568544"/>
              <a:ext cx="1017000" cy="233080"/>
            </a:xfrm>
            <a:prstGeom prst="straightConnector1">
              <a:avLst/>
            </a:prstGeom>
            <a:noFill/>
            <a:ln w="9525" cap="flat">
              <a:solidFill>
                <a:srgbClr val="B7B7B7"/>
              </a:solidFill>
              <a:prstDash val="solid"/>
              <a:round/>
              <a:headEnd type="none" w="lg" len="lg"/>
              <a:tailEnd type="none" w="lg" len="lg"/>
            </a:ln>
          </p:spPr>
        </p:cxnSp>
        <p:cxnSp>
          <p:nvCxnSpPr>
            <p:cNvPr id="11" name="Shape 95"/>
            <p:cNvCxnSpPr>
              <a:cxnSpLocks/>
              <a:endCxn id="20" idx="1"/>
            </p:cNvCxnSpPr>
            <p:nvPr/>
          </p:nvCxnSpPr>
          <p:spPr>
            <a:xfrm flipV="1">
              <a:off x="780074" y="2408405"/>
              <a:ext cx="990301" cy="173413"/>
            </a:xfrm>
            <a:prstGeom prst="straightConnector1">
              <a:avLst/>
            </a:prstGeom>
            <a:noFill/>
            <a:ln w="9525" cap="flat">
              <a:solidFill>
                <a:srgbClr val="B7B7B7"/>
              </a:solidFill>
              <a:prstDash val="solid"/>
              <a:round/>
              <a:headEnd type="none" w="lg" len="lg"/>
              <a:tailEnd type="none" w="lg" len="lg"/>
            </a:ln>
          </p:spPr>
        </p:cxnSp>
        <p:sp>
          <p:nvSpPr>
            <p:cNvPr id="12" name="Shape 96"/>
            <p:cNvSpPr/>
            <p:nvPr/>
          </p:nvSpPr>
          <p:spPr>
            <a:xfrm>
              <a:off x="368" y="2378741"/>
              <a:ext cx="819828" cy="612684"/>
            </a:xfrm>
            <a:prstGeom prst="cloud">
              <a:avLst/>
            </a:prstGeom>
            <a:solidFill>
              <a:srgbClr val="D9D9D9"/>
            </a:solidFill>
            <a:ln w="19050" cap="flat">
              <a:solidFill>
                <a:srgbClr val="999999"/>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3" name="Shape 49"/>
            <p:cNvSpPr/>
            <p:nvPr/>
          </p:nvSpPr>
          <p:spPr>
            <a:xfrm>
              <a:off x="1779547" y="3054794"/>
              <a:ext cx="913765" cy="261483"/>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US" sz="1200" dirty="0" err="1">
                  <a:solidFill>
                    <a:schemeClr val="bg1"/>
                  </a:solidFill>
                  <a:latin typeface="Arial" charset="0"/>
                  <a:ea typeface="Arial" charset="0"/>
                  <a:cs typeface="Arial" charset="0"/>
                  <a:sym typeface="Consolas"/>
                </a:rPr>
                <a:t>sh</a:t>
              </a:r>
              <a:r>
                <a:rPr lang="en" sz="1200" dirty="0">
                  <a:solidFill>
                    <a:schemeClr val="bg1"/>
                  </a:solidFill>
                  <a:latin typeface="Arial" charset="0"/>
                  <a:ea typeface="Arial" charset="0"/>
                  <a:cs typeface="Arial" charset="0"/>
                  <a:sym typeface="Consolas"/>
                </a:rPr>
                <a:t>-ln0</a:t>
              </a:r>
              <a:r>
                <a:rPr lang="en-US" sz="1200" dirty="0">
                  <a:solidFill>
                    <a:schemeClr val="bg1"/>
                  </a:solidFill>
                  <a:latin typeface="Arial" charset="0"/>
                  <a:ea typeface="Arial" charset="0"/>
                  <a:cs typeface="Arial" charset="0"/>
                  <a:sym typeface="Consolas"/>
                </a:rPr>
                <a:t>3</a:t>
              </a:r>
              <a:endParaRPr lang="en" sz="1200" dirty="0">
                <a:solidFill>
                  <a:schemeClr val="bg1"/>
                </a:solidFill>
                <a:latin typeface="Arial" charset="0"/>
                <a:ea typeface="Arial" charset="0"/>
                <a:cs typeface="Arial" charset="0"/>
                <a:sym typeface="Consolas"/>
              </a:endParaRPr>
            </a:p>
          </p:txBody>
        </p:sp>
        <p:sp>
          <p:nvSpPr>
            <p:cNvPr id="14" name="Shape 49"/>
            <p:cNvSpPr/>
            <p:nvPr/>
          </p:nvSpPr>
          <p:spPr>
            <a:xfrm>
              <a:off x="1779547" y="3459678"/>
              <a:ext cx="967292" cy="377021"/>
            </a:xfrm>
            <a:prstGeom prst="rect">
              <a:avLst/>
            </a:prstGeom>
            <a:solidFill>
              <a:srgbClr val="918873"/>
            </a:solidFill>
            <a:ln w="19050" cap="flat">
              <a:solidFill>
                <a:srgbClr val="434A44"/>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US" sz="1200" dirty="0" err="1">
                  <a:solidFill>
                    <a:schemeClr val="bg1"/>
                  </a:solidFill>
                  <a:latin typeface="Arial" charset="0"/>
                  <a:ea typeface="Arial" charset="0"/>
                  <a:cs typeface="Arial" charset="0"/>
                  <a:sym typeface="Consolas"/>
                </a:rPr>
                <a:t>sh</a:t>
              </a:r>
              <a:r>
                <a:rPr lang="en-US" sz="1200" dirty="0">
                  <a:solidFill>
                    <a:schemeClr val="bg1"/>
                  </a:solidFill>
                  <a:latin typeface="Arial" charset="0"/>
                  <a:ea typeface="Arial" charset="0"/>
                  <a:cs typeface="Arial" charset="0"/>
                  <a:sym typeface="Consolas"/>
                </a:rPr>
                <a:t>-l</a:t>
              </a:r>
              <a:r>
                <a:rPr lang="en" sz="1200" dirty="0">
                  <a:solidFill>
                    <a:schemeClr val="bg1"/>
                  </a:solidFill>
                  <a:latin typeface="Arial" charset="0"/>
                  <a:ea typeface="Arial" charset="0"/>
                  <a:cs typeface="Arial" charset="0"/>
                  <a:sym typeface="Consolas"/>
                </a:rPr>
                <a:t>n0</a:t>
              </a:r>
              <a:r>
                <a:rPr lang="en-US" sz="1200" dirty="0">
                  <a:solidFill>
                    <a:schemeClr val="bg1"/>
                  </a:solidFill>
                  <a:latin typeface="Arial" charset="0"/>
                  <a:ea typeface="Arial" charset="0"/>
                  <a:cs typeface="Arial" charset="0"/>
                  <a:sym typeface="Consolas"/>
                </a:rPr>
                <a:t>4..08</a:t>
              </a:r>
              <a:endParaRPr lang="en" sz="1200" dirty="0">
                <a:solidFill>
                  <a:schemeClr val="bg1"/>
                </a:solidFill>
                <a:latin typeface="Arial" charset="0"/>
                <a:ea typeface="Arial" charset="0"/>
                <a:cs typeface="Arial" charset="0"/>
                <a:sym typeface="Consolas"/>
              </a:endParaRPr>
            </a:p>
          </p:txBody>
        </p:sp>
        <p:cxnSp>
          <p:nvCxnSpPr>
            <p:cNvPr id="15" name="Shape 81"/>
            <p:cNvCxnSpPr>
              <a:cxnSpLocks/>
              <a:stCxn id="13" idx="3"/>
            </p:cNvCxnSpPr>
            <p:nvPr/>
          </p:nvCxnSpPr>
          <p:spPr>
            <a:xfrm flipV="1">
              <a:off x="2693312" y="2859145"/>
              <a:ext cx="796701" cy="326391"/>
            </a:xfrm>
            <a:prstGeom prst="straightConnector1">
              <a:avLst/>
            </a:prstGeom>
            <a:noFill/>
            <a:ln w="9525" cap="flat">
              <a:solidFill>
                <a:schemeClr val="accent2"/>
              </a:solidFill>
              <a:prstDash val="solid"/>
              <a:round/>
              <a:headEnd type="none" w="lg" len="lg"/>
              <a:tailEnd type="none" w="lg" len="lg"/>
            </a:ln>
          </p:spPr>
        </p:cxnSp>
        <p:cxnSp>
          <p:nvCxnSpPr>
            <p:cNvPr id="16" name="Shape 81"/>
            <p:cNvCxnSpPr>
              <a:cxnSpLocks/>
            </p:cNvCxnSpPr>
            <p:nvPr/>
          </p:nvCxnSpPr>
          <p:spPr>
            <a:xfrm flipV="1">
              <a:off x="2711464" y="2932179"/>
              <a:ext cx="903211" cy="517432"/>
            </a:xfrm>
            <a:prstGeom prst="straightConnector1">
              <a:avLst/>
            </a:prstGeom>
            <a:noFill/>
            <a:ln w="9525" cap="flat">
              <a:solidFill>
                <a:schemeClr val="accent2"/>
              </a:solidFill>
              <a:prstDash val="solid"/>
              <a:round/>
              <a:headEnd type="none" w="lg" len="lg"/>
              <a:tailEnd type="none" w="lg" len="lg"/>
            </a:ln>
          </p:spPr>
        </p:cxnSp>
        <p:cxnSp>
          <p:nvCxnSpPr>
            <p:cNvPr id="17" name="Shape 95"/>
            <p:cNvCxnSpPr>
              <a:cxnSpLocks/>
              <a:stCxn id="12" idx="0"/>
              <a:endCxn id="13" idx="1"/>
            </p:cNvCxnSpPr>
            <p:nvPr/>
          </p:nvCxnSpPr>
          <p:spPr>
            <a:xfrm>
              <a:off x="819513" y="2685084"/>
              <a:ext cx="960034" cy="500452"/>
            </a:xfrm>
            <a:prstGeom prst="straightConnector1">
              <a:avLst/>
            </a:prstGeom>
            <a:noFill/>
            <a:ln w="9525" cap="flat">
              <a:solidFill>
                <a:srgbClr val="B7B7B7"/>
              </a:solidFill>
              <a:prstDash val="solid"/>
              <a:round/>
              <a:headEnd type="none" w="lg" len="lg"/>
              <a:tailEnd type="none" w="lg" len="lg"/>
            </a:ln>
          </p:spPr>
        </p:cxnSp>
        <p:cxnSp>
          <p:nvCxnSpPr>
            <p:cNvPr id="18" name="Shape 95"/>
            <p:cNvCxnSpPr>
              <a:cxnSpLocks/>
              <a:stCxn id="12" idx="0"/>
            </p:cNvCxnSpPr>
            <p:nvPr/>
          </p:nvCxnSpPr>
          <p:spPr>
            <a:xfrm>
              <a:off x="819512" y="2685084"/>
              <a:ext cx="939460" cy="909577"/>
            </a:xfrm>
            <a:prstGeom prst="straightConnector1">
              <a:avLst/>
            </a:prstGeom>
            <a:noFill/>
            <a:ln w="9525" cap="flat">
              <a:solidFill>
                <a:srgbClr val="B7B7B7"/>
              </a:solidFill>
              <a:prstDash val="solid"/>
              <a:round/>
              <a:headEnd type="none" w="lg" len="lg"/>
              <a:tailEnd type="none" w="lg" len="lg"/>
            </a:ln>
          </p:spPr>
        </p:cxnSp>
        <p:sp>
          <p:nvSpPr>
            <p:cNvPr id="19" name="TextBox 18"/>
            <p:cNvSpPr txBox="1"/>
            <p:nvPr/>
          </p:nvSpPr>
          <p:spPr>
            <a:xfrm>
              <a:off x="1520907" y="3859558"/>
              <a:ext cx="1288131" cy="315217"/>
            </a:xfrm>
            <a:prstGeom prst="rect">
              <a:avLst/>
            </a:prstGeom>
            <a:noFill/>
          </p:spPr>
          <p:txBody>
            <a:bodyPr wrap="square" rtlCol="0">
              <a:spAutoFit/>
            </a:bodyPr>
            <a:lstStyle/>
            <a:p>
              <a:r>
                <a:rPr lang="en-US" sz="1200" dirty="0">
                  <a:latin typeface="Arial" charset="0"/>
                  <a:ea typeface="Arial" charset="0"/>
                  <a:cs typeface="Arial" charset="0"/>
                </a:rPr>
                <a:t>Login nodes</a:t>
              </a:r>
            </a:p>
          </p:txBody>
        </p:sp>
      </p:grpSp>
      <p:cxnSp>
        <p:nvCxnSpPr>
          <p:cNvPr id="599" name="Shape 81"/>
          <p:cNvCxnSpPr>
            <a:cxnSpLocks/>
            <a:stCxn id="21" idx="3"/>
            <a:endCxn id="61" idx="2"/>
          </p:cNvCxnSpPr>
          <p:nvPr/>
        </p:nvCxnSpPr>
        <p:spPr>
          <a:xfrm flipV="1">
            <a:off x="3560356" y="2803496"/>
            <a:ext cx="575679" cy="181858"/>
          </a:xfrm>
          <a:prstGeom prst="straightConnector1">
            <a:avLst/>
          </a:prstGeom>
          <a:noFill/>
          <a:ln w="9525" cap="flat">
            <a:solidFill>
              <a:schemeClr val="accent2"/>
            </a:solidFill>
            <a:prstDash val="solid"/>
            <a:round/>
            <a:headEnd type="none" w="lg" len="lg"/>
            <a:tailEnd type="none" w="lg" len="lg"/>
          </a:ln>
        </p:spPr>
      </p:cxnSp>
      <p:cxnSp>
        <p:nvCxnSpPr>
          <p:cNvPr id="602" name="Shape 81"/>
          <p:cNvCxnSpPr>
            <a:cxnSpLocks/>
            <a:stCxn id="20" idx="3"/>
          </p:cNvCxnSpPr>
          <p:nvPr/>
        </p:nvCxnSpPr>
        <p:spPr>
          <a:xfrm flipV="1">
            <a:off x="3560355" y="2624551"/>
            <a:ext cx="668465" cy="15260"/>
          </a:xfrm>
          <a:prstGeom prst="straightConnector1">
            <a:avLst/>
          </a:prstGeom>
          <a:noFill/>
          <a:ln w="9525" cap="flat">
            <a:solidFill>
              <a:schemeClr val="accent2"/>
            </a:solidFill>
            <a:prstDash val="solid"/>
            <a:round/>
            <a:headEnd type="none" w="lg" len="lg"/>
            <a:tailEnd type="none" w="lg" len="lg"/>
          </a:ln>
        </p:spPr>
      </p:cxnSp>
    </p:spTree>
    <p:extLst>
      <p:ext uri="{BB962C8B-B14F-4D97-AF65-F5344CB8AC3E}">
        <p14:creationId xmlns:p14="http://schemas.microsoft.com/office/powerpoint/2010/main" val="1224436375"/>
      </p:ext>
    </p:extLst>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D6753-78FB-0F48-86BA-305BB37F298B}"/>
              </a:ext>
            </a:extLst>
          </p:cNvPr>
          <p:cNvSpPr>
            <a:spLocks noGrp="1"/>
          </p:cNvSpPr>
          <p:nvPr>
            <p:ph type="title"/>
          </p:nvPr>
        </p:nvSpPr>
        <p:spPr/>
        <p:txBody>
          <a:bodyPr/>
          <a:lstStyle/>
          <a:p>
            <a:r>
              <a:rPr lang="en-US" sz="1800" dirty="0">
                <a:latin typeface="Arial" panose="020B0604020202020204" pitchFamily="34" charset="0"/>
                <a:cs typeface="Arial" panose="020B0604020202020204" pitchFamily="34" charset="0"/>
              </a:rPr>
              <a:t>Sherlock: Connecting and Networking Internal and External </a:t>
            </a:r>
            <a:endParaRPr lang="en-US" sz="1800" dirty="0"/>
          </a:p>
        </p:txBody>
      </p:sp>
      <p:pic>
        <p:nvPicPr>
          <p:cNvPr id="4" name="Content Placeholder 3">
            <a:extLst>
              <a:ext uri="{FF2B5EF4-FFF2-40B4-BE49-F238E27FC236}">
                <a16:creationId xmlns:a16="http://schemas.microsoft.com/office/drawing/2014/main" id="{43671332-DF4F-B548-9C36-F3B0370971DF}"/>
              </a:ext>
            </a:extLst>
          </p:cNvPr>
          <p:cNvPicPr>
            <a:picLocks noGrp="1" noChangeAspect="1"/>
          </p:cNvPicPr>
          <p:nvPr>
            <p:ph sz="quarter" idx="10"/>
          </p:nvPr>
        </p:nvPicPr>
        <p:blipFill>
          <a:blip r:embed="rId2"/>
          <a:stretch>
            <a:fillRect/>
          </a:stretch>
        </p:blipFill>
        <p:spPr>
          <a:xfrm>
            <a:off x="657237" y="1919235"/>
            <a:ext cx="8290940" cy="3487132"/>
          </a:xfrm>
          <a:prstGeom prst="rect">
            <a:avLst/>
          </a:prstGeom>
        </p:spPr>
      </p:pic>
    </p:spTree>
    <p:extLst>
      <p:ext uri="{BB962C8B-B14F-4D97-AF65-F5344CB8AC3E}">
        <p14:creationId xmlns:p14="http://schemas.microsoft.com/office/powerpoint/2010/main" val="1173449655"/>
      </p:ext>
    </p:extLst>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C633F-3D54-DB43-96DC-0D9C3122C2A1}"/>
              </a:ext>
            </a:extLst>
          </p:cNvPr>
          <p:cNvSpPr>
            <a:spLocks noGrp="1"/>
          </p:cNvSpPr>
          <p:nvPr>
            <p:ph type="title"/>
          </p:nvPr>
        </p:nvSpPr>
        <p:spPr/>
        <p:txBody>
          <a:bodyPr/>
          <a:lstStyle/>
          <a:p>
            <a:r>
              <a:rPr lang="en-US" dirty="0"/>
              <a:t>Common software pre-installed on Sherlock as modules</a:t>
            </a:r>
          </a:p>
        </p:txBody>
      </p:sp>
      <p:sp>
        <p:nvSpPr>
          <p:cNvPr id="3" name="Content Placeholder 2">
            <a:extLst>
              <a:ext uri="{FF2B5EF4-FFF2-40B4-BE49-F238E27FC236}">
                <a16:creationId xmlns:a16="http://schemas.microsoft.com/office/drawing/2014/main" id="{B599FA00-4CA9-B34F-A484-DE76F2C56321}"/>
              </a:ext>
            </a:extLst>
          </p:cNvPr>
          <p:cNvSpPr>
            <a:spLocks noGrp="1"/>
          </p:cNvSpPr>
          <p:nvPr>
            <p:ph sz="quarter" idx="10"/>
          </p:nvPr>
        </p:nvSpPr>
        <p:spPr/>
        <p:txBody>
          <a:bodyPr>
            <a:normAutofit/>
          </a:bodyPr>
          <a:lstStyle/>
          <a:p>
            <a:r>
              <a:rPr lang="en-US" dirty="0" err="1"/>
              <a:t>Matlab</a:t>
            </a:r>
            <a:endParaRPr lang="en-US" dirty="0"/>
          </a:p>
          <a:p>
            <a:r>
              <a:rPr lang="en-US" dirty="0"/>
              <a:t>R</a:t>
            </a:r>
          </a:p>
          <a:p>
            <a:r>
              <a:rPr lang="en-US" dirty="0"/>
              <a:t>Python</a:t>
            </a:r>
          </a:p>
          <a:p>
            <a:r>
              <a:rPr lang="en-US" dirty="0"/>
              <a:t>TensorFlow</a:t>
            </a:r>
          </a:p>
          <a:p>
            <a:r>
              <a:rPr lang="en-US" dirty="0" err="1"/>
              <a:t>Keras</a:t>
            </a:r>
            <a:endParaRPr lang="en-US" dirty="0"/>
          </a:p>
          <a:p>
            <a:r>
              <a:rPr lang="en-US" dirty="0" err="1"/>
              <a:t>PyTorch</a:t>
            </a:r>
            <a:endParaRPr lang="en-US" dirty="0"/>
          </a:p>
          <a:p>
            <a:r>
              <a:rPr lang="en-US" i="1" dirty="0"/>
              <a:t>423 software packages, in 10 categories, covering 58 fields of science, always growing</a:t>
            </a:r>
          </a:p>
          <a:p>
            <a:r>
              <a:rPr lang="en-US" dirty="0"/>
              <a:t>All stored as modules via LMOD-</a:t>
            </a:r>
          </a:p>
          <a:p>
            <a:r>
              <a:rPr lang="en-US" dirty="0"/>
              <a:t>$module avail</a:t>
            </a:r>
          </a:p>
          <a:p>
            <a:r>
              <a:rPr lang="en-US" dirty="0"/>
              <a:t>--- math -- numerical libraries, statistics, deep-learning, computer science ---</a:t>
            </a:r>
          </a:p>
          <a:p>
            <a:r>
              <a:rPr lang="en-US" dirty="0"/>
              <a:t>   R/3.4.0                           </a:t>
            </a:r>
            <a:r>
              <a:rPr lang="en-US" dirty="0" err="1"/>
              <a:t>py-keras</a:t>
            </a:r>
            <a:r>
              <a:rPr lang="en-US" dirty="0"/>
              <a:t>/2.1.5_py36         (g)</a:t>
            </a:r>
          </a:p>
          <a:p>
            <a:r>
              <a:rPr lang="en-US" dirty="0"/>
              <a:t>   R/3.5.1                (D)        </a:t>
            </a:r>
            <a:r>
              <a:rPr lang="en-US" dirty="0" err="1"/>
              <a:t>py-numpy</a:t>
            </a:r>
            <a:r>
              <a:rPr lang="en-US" dirty="0"/>
              <a:t>/1.14.3_py27        (D)</a:t>
            </a:r>
          </a:p>
          <a:p>
            <a:r>
              <a:rPr lang="en-US" dirty="0"/>
              <a:t>   armadillo/8.200.1                 </a:t>
            </a:r>
            <a:r>
              <a:rPr lang="en-US" dirty="0" err="1"/>
              <a:t>py-numpy</a:t>
            </a:r>
            <a:r>
              <a:rPr lang="en-US" dirty="0"/>
              <a:t>/1.14.3_py36…</a:t>
            </a:r>
          </a:p>
          <a:p>
            <a:endParaRPr lang="en-US" dirty="0"/>
          </a:p>
          <a:p>
            <a:endParaRPr lang="en-US" dirty="0"/>
          </a:p>
        </p:txBody>
      </p:sp>
    </p:spTree>
    <p:extLst>
      <p:ext uri="{BB962C8B-B14F-4D97-AF65-F5344CB8AC3E}">
        <p14:creationId xmlns:p14="http://schemas.microsoft.com/office/powerpoint/2010/main" val="2559857430"/>
      </p:ext>
    </p:extLst>
  </p:cSld>
  <p:clrMapOvr>
    <a:masterClrMapping/>
  </p:clrMapOvr>
  <p:transition spd="slow">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Scheduling Jobs</a:t>
            </a:r>
          </a:p>
        </p:txBody>
      </p:sp>
      <p:sp>
        <p:nvSpPr>
          <p:cNvPr id="3" name="Content Placeholder 2"/>
          <p:cNvSpPr>
            <a:spLocks noGrp="1"/>
          </p:cNvSpPr>
          <p:nvPr>
            <p:ph sz="quarter" idx="10"/>
          </p:nvPr>
        </p:nvSpPr>
        <p:spPr/>
        <p:txBody>
          <a:bodyPr/>
          <a:lstStyle/>
          <a:p>
            <a:r>
              <a:rPr lang="en-US" b="1" dirty="0"/>
              <a:t>Why Do We Need to Schedule a Job?</a:t>
            </a:r>
          </a:p>
          <a:p>
            <a:r>
              <a:rPr lang="en-US" dirty="0"/>
              <a:t>Resource contention between users needs to be balanced. So, the compute resources are managed and workloads are balanced using a job scheduler- SLURM. </a:t>
            </a:r>
          </a:p>
          <a:p>
            <a:endParaRPr lang="en-US" dirty="0"/>
          </a:p>
          <a:p>
            <a:r>
              <a:rPr lang="en-US" b="1" dirty="0"/>
              <a:t>How Easy Is It to Schedule a Job?</a:t>
            </a:r>
          </a:p>
          <a:p>
            <a:pPr lvl="0">
              <a:spcBef>
                <a:spcPts val="0"/>
              </a:spcBef>
            </a:pPr>
            <a:r>
              <a:rPr lang="en-US" dirty="0"/>
              <a:t>	</a:t>
            </a:r>
            <a:r>
              <a:rPr lang="en" dirty="0"/>
              <a:t>Basic concept - tell the scheduler:</a:t>
            </a:r>
          </a:p>
          <a:p>
            <a:pPr marL="1028700" lvl="3" indent="-381000">
              <a:spcBef>
                <a:spcPts val="0"/>
              </a:spcBef>
              <a:buClr>
                <a:schemeClr val="dk1"/>
              </a:buClr>
              <a:buSzPct val="100000"/>
              <a:buFont typeface="Open Sans"/>
              <a:buAutoNum type="arabicPeriod"/>
            </a:pPr>
            <a:r>
              <a:rPr lang="en-US" dirty="0">
                <a:solidFill>
                  <a:schemeClr val="tx1"/>
                </a:solidFill>
              </a:rPr>
              <a:t>W</a:t>
            </a:r>
            <a:r>
              <a:rPr lang="en" dirty="0">
                <a:solidFill>
                  <a:schemeClr val="tx1"/>
                </a:solidFill>
              </a:rPr>
              <a:t>hat resources you need</a:t>
            </a:r>
            <a:r>
              <a:rPr lang="en-US" dirty="0">
                <a:solidFill>
                  <a:schemeClr val="tx1"/>
                </a:solidFill>
              </a:rPr>
              <a:t>- CPUs, RAM, time, partition</a:t>
            </a:r>
            <a:endParaRPr lang="en" dirty="0">
              <a:solidFill>
                <a:schemeClr val="tx1"/>
              </a:solidFill>
            </a:endParaRPr>
          </a:p>
          <a:p>
            <a:pPr marL="1028700" lvl="3" indent="-381000">
              <a:spcBef>
                <a:spcPts val="0"/>
              </a:spcBef>
              <a:buClr>
                <a:schemeClr val="dk1"/>
              </a:buClr>
              <a:buSzPct val="100000"/>
              <a:buFont typeface="Open Sans"/>
              <a:buAutoNum type="arabicPeriod"/>
            </a:pPr>
            <a:r>
              <a:rPr lang="en-US" dirty="0">
                <a:solidFill>
                  <a:schemeClr val="tx1"/>
                </a:solidFill>
              </a:rPr>
              <a:t>W</a:t>
            </a:r>
            <a:r>
              <a:rPr lang="en" dirty="0">
                <a:solidFill>
                  <a:schemeClr val="tx1"/>
                </a:solidFill>
              </a:rPr>
              <a:t>hat it should do</a:t>
            </a:r>
            <a:r>
              <a:rPr lang="en-US" dirty="0">
                <a:solidFill>
                  <a:schemeClr val="tx1"/>
                </a:solidFill>
              </a:rPr>
              <a:t>- load modules, run your code</a:t>
            </a:r>
          </a:p>
          <a:p>
            <a:pPr marL="1028700" lvl="3" indent="-381000">
              <a:spcBef>
                <a:spcPts val="0"/>
              </a:spcBef>
              <a:buClr>
                <a:schemeClr val="dk1"/>
              </a:buClr>
              <a:buSzPct val="100000"/>
              <a:buFont typeface="Open Sans"/>
              <a:buAutoNum type="arabicPeriod"/>
            </a:pPr>
            <a:r>
              <a:rPr lang="en-US" dirty="0">
                <a:solidFill>
                  <a:schemeClr val="tx1"/>
                </a:solidFill>
              </a:rPr>
              <a:t>Need to request as few resources as you need so your jobs pend for as small a time as possible, profile jobs with top, htop sacct</a:t>
            </a:r>
            <a:endParaRPr lang="en" dirty="0">
              <a:solidFill>
                <a:schemeClr val="tx1"/>
              </a:solidFill>
            </a:endParaRPr>
          </a:p>
          <a:p>
            <a:endParaRPr lang="en-US" dirty="0"/>
          </a:p>
          <a:p>
            <a:endParaRPr lang="en-US" dirty="0"/>
          </a:p>
          <a:p>
            <a:endParaRPr lang="en-US" dirty="0"/>
          </a:p>
        </p:txBody>
      </p:sp>
    </p:spTree>
    <p:extLst>
      <p:ext uri="{BB962C8B-B14F-4D97-AF65-F5344CB8AC3E}">
        <p14:creationId xmlns:p14="http://schemas.microsoft.com/office/powerpoint/2010/main" val="1021173230"/>
      </p:ext>
    </p:extLst>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5C8E2-10D5-1F48-A9AB-37919A38CA51}"/>
              </a:ext>
            </a:extLst>
          </p:cNvPr>
          <p:cNvSpPr>
            <a:spLocks noGrp="1"/>
          </p:cNvSpPr>
          <p:nvPr>
            <p:ph type="title"/>
          </p:nvPr>
        </p:nvSpPr>
        <p:spPr/>
        <p:txBody>
          <a:bodyPr/>
          <a:lstStyle/>
          <a:p>
            <a:r>
              <a:rPr lang="en-US" dirty="0"/>
              <a:t>Fairshare </a:t>
            </a:r>
          </a:p>
        </p:txBody>
      </p:sp>
      <p:sp>
        <p:nvSpPr>
          <p:cNvPr id="3" name="Content Placeholder 2">
            <a:extLst>
              <a:ext uri="{FF2B5EF4-FFF2-40B4-BE49-F238E27FC236}">
                <a16:creationId xmlns:a16="http://schemas.microsoft.com/office/drawing/2014/main" id="{8B39AA38-D372-5F40-873C-FE2D5550550D}"/>
              </a:ext>
            </a:extLst>
          </p:cNvPr>
          <p:cNvSpPr>
            <a:spLocks noGrp="1"/>
          </p:cNvSpPr>
          <p:nvPr>
            <p:ph sz="quarter" idx="10"/>
          </p:nvPr>
        </p:nvSpPr>
        <p:spPr/>
        <p:txBody>
          <a:bodyPr>
            <a:normAutofit fontScale="92500" lnSpcReduction="20000"/>
          </a:bodyPr>
          <a:lstStyle/>
          <a:p>
            <a:r>
              <a:rPr lang="en-US" dirty="0"/>
              <a:t>Basically the more resources you use- CPU/RAM/Time/Nodes in a 2 week sliding window the lower your Fairshare score is, the more likely your jobs will wait in the queue.</a:t>
            </a:r>
          </a:p>
          <a:p>
            <a:endParaRPr lang="en-US" dirty="0"/>
          </a:p>
          <a:p>
            <a:r>
              <a:rPr lang="en-US" dirty="0"/>
              <a:t>or </a:t>
            </a:r>
          </a:p>
          <a:p>
            <a:r>
              <a:rPr lang="en-US" dirty="0"/>
              <a:t>    A resource scheduler ranks jobs by priority for execution. Each job's priority in queue is determined by multiple factors, among them the user's </a:t>
            </a:r>
            <a:r>
              <a:rPr lang="en-US" dirty="0" err="1"/>
              <a:t>fairshare</a:t>
            </a:r>
            <a:r>
              <a:rPr lang="en-US" dirty="0"/>
              <a:t> score.  A user's </a:t>
            </a:r>
            <a:r>
              <a:rPr lang="en-US" dirty="0" err="1"/>
              <a:t>fairshare</a:t>
            </a:r>
            <a:r>
              <a:rPr lang="en-US" dirty="0"/>
              <a:t> score is computed based on a target (the given portion of the resources that this user should be able to use) and the user's effective usage, </a:t>
            </a:r>
            <a:r>
              <a:rPr lang="en-US" i="1" dirty="0"/>
              <a:t>i.e.</a:t>
            </a:r>
            <a:r>
              <a:rPr lang="en-US" dirty="0"/>
              <a:t> the amount of resources (s)he effectively used in the past. As a result, the more resources past jobs have used, the lower the priority of the next jobs will be. Past usage is computed based on a sliding window and progressively forgotten over time. This enables all users on a shared resource to get a fair portion of it for their own use, by giving higher priority to users who have been underserved in the past.</a:t>
            </a:r>
          </a:p>
          <a:p>
            <a:endParaRPr lang="en-US" dirty="0"/>
          </a:p>
          <a:p>
            <a:r>
              <a:rPr lang="en-US" dirty="0"/>
              <a:t>     Sherlock also uses </a:t>
            </a:r>
            <a:r>
              <a:rPr lang="en-US" i="1" dirty="0"/>
              <a:t>backfill</a:t>
            </a:r>
            <a:r>
              <a:rPr lang="en-US" dirty="0"/>
              <a:t>, smaller jobs can go in front of larger jobs, often regardless of the users Fairshare factor, thus increasing our clusters utilization.</a:t>
            </a:r>
          </a:p>
        </p:txBody>
      </p:sp>
    </p:spTree>
    <p:extLst>
      <p:ext uri="{BB962C8B-B14F-4D97-AF65-F5344CB8AC3E}">
        <p14:creationId xmlns:p14="http://schemas.microsoft.com/office/powerpoint/2010/main" val="1730223876"/>
      </p:ext>
    </p:extLst>
  </p:cSld>
  <p:clrMapOvr>
    <a:masterClrMapping/>
  </p:clrMapOvr>
  <p:transition spd="slow">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E4A15-1D93-2548-80CB-24CBDFB1029F}"/>
              </a:ext>
            </a:extLst>
          </p:cNvPr>
          <p:cNvSpPr>
            <a:spLocks noGrp="1"/>
          </p:cNvSpPr>
          <p:nvPr>
            <p:ph type="title"/>
          </p:nvPr>
        </p:nvSpPr>
        <p:spPr/>
        <p:txBody>
          <a:bodyPr/>
          <a:lstStyle/>
          <a:p>
            <a:r>
              <a:rPr lang="en-US" dirty="0"/>
              <a:t>Parallel processing </a:t>
            </a:r>
          </a:p>
        </p:txBody>
      </p:sp>
      <p:sp>
        <p:nvSpPr>
          <p:cNvPr id="3" name="Content Placeholder 2">
            <a:extLst>
              <a:ext uri="{FF2B5EF4-FFF2-40B4-BE49-F238E27FC236}">
                <a16:creationId xmlns:a16="http://schemas.microsoft.com/office/drawing/2014/main" id="{266A56F7-D7BE-D947-A372-4550D02CBD32}"/>
              </a:ext>
            </a:extLst>
          </p:cNvPr>
          <p:cNvSpPr>
            <a:spLocks noGrp="1"/>
          </p:cNvSpPr>
          <p:nvPr>
            <p:ph sz="quarter" idx="10"/>
          </p:nvPr>
        </p:nvSpPr>
        <p:spPr>
          <a:xfrm>
            <a:off x="955678" y="1211580"/>
            <a:ext cx="7700963" cy="5012056"/>
          </a:xfrm>
        </p:spPr>
        <p:txBody>
          <a:bodyPr>
            <a:normAutofit/>
          </a:bodyPr>
          <a:lstStyle/>
          <a:p>
            <a:r>
              <a:rPr lang="en-US" dirty="0"/>
              <a:t>A very simple example, you have 384 files to zip-</a:t>
            </a:r>
          </a:p>
          <a:p>
            <a:endParaRPr lang="en-US" dirty="0"/>
          </a:p>
          <a:p>
            <a:r>
              <a:rPr lang="en-US" sz="1400" dirty="0"/>
              <a:t>#!/bin/</a:t>
            </a:r>
            <a:r>
              <a:rPr lang="en-US" sz="1400" dirty="0" err="1"/>
              <a:t>sh</a:t>
            </a:r>
            <a:r>
              <a:rPr lang="en-US" sz="1400" dirty="0"/>
              <a:t> </a:t>
            </a:r>
          </a:p>
          <a:p>
            <a:r>
              <a:rPr lang="en-US" sz="1400" dirty="0"/>
              <a:t>for FILE in *.</a:t>
            </a:r>
            <a:r>
              <a:rPr lang="en-US" sz="1400" dirty="0" err="1"/>
              <a:t>fastq</a:t>
            </a:r>
            <a:r>
              <a:rPr lang="en-US" sz="1400" dirty="0"/>
              <a:t>; </a:t>
            </a:r>
          </a:p>
          <a:p>
            <a:r>
              <a:rPr lang="en-US" sz="1400" dirty="0"/>
              <a:t>do </a:t>
            </a:r>
          </a:p>
          <a:p>
            <a:r>
              <a:rPr lang="en-US" sz="1400" dirty="0"/>
              <a:t>  sbatch -p normal -t 10:00 --mem=200 --wrap="</a:t>
            </a:r>
            <a:r>
              <a:rPr lang="en-US" sz="1400" dirty="0" err="1"/>
              <a:t>gzip</a:t>
            </a:r>
            <a:r>
              <a:rPr lang="en-US" sz="1400" dirty="0"/>
              <a:t> ${FILE}" </a:t>
            </a:r>
          </a:p>
          <a:p>
            <a:r>
              <a:rPr lang="en-US" sz="1400" dirty="0"/>
              <a:t>done</a:t>
            </a:r>
          </a:p>
          <a:p>
            <a:endParaRPr lang="en-US" sz="1400" dirty="0"/>
          </a:p>
          <a:p>
            <a:pPr>
              <a:buFont typeface="Arial" panose="020B0604020202020204" pitchFamily="34" charset="0"/>
              <a:buChar char="•"/>
            </a:pPr>
            <a:r>
              <a:rPr lang="en-US" sz="1400" dirty="0"/>
              <a:t>Rather than being run serially on 1 or 2 CPU’s on your laptop, on a cluster there are often thousands of CPUs so all 384 files (jobs) are processed (submitted to the scheduler with the sbatch command)  at once.  The scheduler needs to allocate jobs-&gt;resources.</a:t>
            </a:r>
          </a:p>
          <a:p>
            <a:pPr>
              <a:buFont typeface="Arial" panose="020B0604020202020204" pitchFamily="34" charset="0"/>
              <a:buChar char="•"/>
            </a:pPr>
            <a:r>
              <a:rPr lang="en-US" sz="1400" dirty="0"/>
              <a:t>File I/O will be faster, clusters use a parallel filesystem, </a:t>
            </a:r>
            <a:r>
              <a:rPr lang="en-US" sz="1400" dirty="0" err="1"/>
              <a:t>Lustre</a:t>
            </a:r>
            <a:endParaRPr lang="en-US" sz="1400" dirty="0"/>
          </a:p>
          <a:p>
            <a:pPr>
              <a:buFont typeface="Arial" panose="020B0604020202020204" pitchFamily="34" charset="0"/>
              <a:buChar char="•"/>
            </a:pPr>
            <a:r>
              <a:rPr lang="en-US" sz="1400" dirty="0"/>
              <a:t>Can also use SLURM Job Arrays</a:t>
            </a:r>
          </a:p>
          <a:p>
            <a:pPr>
              <a:buFont typeface="Arial" panose="020B0604020202020204" pitchFamily="34" charset="0"/>
              <a:buChar char="•"/>
            </a:pPr>
            <a:r>
              <a:rPr lang="en-US" sz="1400" dirty="0"/>
              <a:t>On Sherlock you can run on up to 256 (8,196 for owners) CPUs at once</a:t>
            </a:r>
          </a:p>
          <a:p>
            <a:endParaRPr lang="en-US" sz="1400" dirty="0"/>
          </a:p>
          <a:p>
            <a:r>
              <a:rPr lang="en-US" sz="1400" dirty="0"/>
              <a:t>PS-</a:t>
            </a:r>
          </a:p>
          <a:p>
            <a:r>
              <a:rPr lang="en-US" sz="1400" dirty="0"/>
              <a:t>      This is an example of an embarrassingly parallel problem, little or no effort is needed to separate the problem into a number of parallel tasks.</a:t>
            </a:r>
            <a:r>
              <a:rPr lang="en-US" sz="1400" baseline="30000" dirty="0"/>
              <a:t>  </a:t>
            </a:r>
            <a:r>
              <a:rPr lang="en-US" sz="1400" dirty="0"/>
              <a:t>There is little or no dependency or need for communication between the parallel tasks or for the results between them.  </a:t>
            </a:r>
          </a:p>
        </p:txBody>
      </p:sp>
    </p:spTree>
    <p:extLst>
      <p:ext uri="{BB962C8B-B14F-4D97-AF65-F5344CB8AC3E}">
        <p14:creationId xmlns:p14="http://schemas.microsoft.com/office/powerpoint/2010/main" val="1867892965"/>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334" y="174662"/>
            <a:ext cx="4894302" cy="6333802"/>
          </a:xfrm>
          <a:prstGeom prst="rect">
            <a:avLst/>
          </a:prstGeom>
        </p:spPr>
      </p:pic>
    </p:spTree>
    <p:extLst>
      <p:ext uri="{BB962C8B-B14F-4D97-AF65-F5344CB8AC3E}">
        <p14:creationId xmlns:p14="http://schemas.microsoft.com/office/powerpoint/2010/main" val="4229143660"/>
      </p:ext>
    </p:extLst>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EBB6F-B8B5-B24E-B24B-35C115D1A00E}"/>
              </a:ext>
            </a:extLst>
          </p:cNvPr>
          <p:cNvSpPr>
            <a:spLocks noGrp="1"/>
          </p:cNvSpPr>
          <p:nvPr>
            <p:ph type="title"/>
          </p:nvPr>
        </p:nvSpPr>
        <p:spPr/>
        <p:txBody>
          <a:bodyPr/>
          <a:lstStyle/>
          <a:p>
            <a:pPr algn="ctr"/>
            <a:r>
              <a:rPr lang="en-US"/>
              <a:t>Parallel Processing</a:t>
            </a:r>
          </a:p>
        </p:txBody>
      </p:sp>
      <p:sp>
        <p:nvSpPr>
          <p:cNvPr id="4" name="Rectangle 3">
            <a:extLst>
              <a:ext uri="{FF2B5EF4-FFF2-40B4-BE49-F238E27FC236}">
                <a16:creationId xmlns:a16="http://schemas.microsoft.com/office/drawing/2014/main" id="{A06C25D7-B517-2546-A838-FCFC0F19C8C0}"/>
              </a:ext>
            </a:extLst>
          </p:cNvPr>
          <p:cNvSpPr/>
          <p:nvPr/>
        </p:nvSpPr>
        <p:spPr>
          <a:xfrm>
            <a:off x="749472" y="3451053"/>
            <a:ext cx="817321" cy="6703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your program</a:t>
            </a:r>
          </a:p>
        </p:txBody>
      </p:sp>
      <p:sp>
        <p:nvSpPr>
          <p:cNvPr id="9" name="Rectangle 8">
            <a:extLst>
              <a:ext uri="{FF2B5EF4-FFF2-40B4-BE49-F238E27FC236}">
                <a16:creationId xmlns:a16="http://schemas.microsoft.com/office/drawing/2014/main" id="{0A14409B-0183-5A41-B923-C31343FC4D53}"/>
              </a:ext>
            </a:extLst>
          </p:cNvPr>
          <p:cNvSpPr/>
          <p:nvPr/>
        </p:nvSpPr>
        <p:spPr>
          <a:xfrm>
            <a:off x="2192056" y="235505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10" name="Rectangle 9">
            <a:extLst>
              <a:ext uri="{FF2B5EF4-FFF2-40B4-BE49-F238E27FC236}">
                <a16:creationId xmlns:a16="http://schemas.microsoft.com/office/drawing/2014/main" id="{AA1831AD-806A-5641-AD1E-66E019B5ABAC}"/>
              </a:ext>
            </a:extLst>
          </p:cNvPr>
          <p:cNvSpPr/>
          <p:nvPr/>
        </p:nvSpPr>
        <p:spPr>
          <a:xfrm>
            <a:off x="2192056" y="2956469"/>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11" name="Rectangle 10">
            <a:extLst>
              <a:ext uri="{FF2B5EF4-FFF2-40B4-BE49-F238E27FC236}">
                <a16:creationId xmlns:a16="http://schemas.microsoft.com/office/drawing/2014/main" id="{642A13AE-90B8-9044-A1B6-A45C4C7C0E3C}"/>
              </a:ext>
            </a:extLst>
          </p:cNvPr>
          <p:cNvSpPr/>
          <p:nvPr/>
        </p:nvSpPr>
        <p:spPr>
          <a:xfrm>
            <a:off x="2192052" y="1791550"/>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12" name="Rectangle 11">
            <a:extLst>
              <a:ext uri="{FF2B5EF4-FFF2-40B4-BE49-F238E27FC236}">
                <a16:creationId xmlns:a16="http://schemas.microsoft.com/office/drawing/2014/main" id="{17AB8CFB-8682-0248-82F0-A18C097D754E}"/>
              </a:ext>
            </a:extLst>
          </p:cNvPr>
          <p:cNvSpPr/>
          <p:nvPr/>
        </p:nvSpPr>
        <p:spPr>
          <a:xfrm>
            <a:off x="2192055" y="355546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13" name="Rectangle 12">
            <a:extLst>
              <a:ext uri="{FF2B5EF4-FFF2-40B4-BE49-F238E27FC236}">
                <a16:creationId xmlns:a16="http://schemas.microsoft.com/office/drawing/2014/main" id="{D0913B7D-3472-A44B-B21F-880DBCF434FD}"/>
              </a:ext>
            </a:extLst>
          </p:cNvPr>
          <p:cNvSpPr/>
          <p:nvPr/>
        </p:nvSpPr>
        <p:spPr>
          <a:xfrm>
            <a:off x="2192055" y="4139521"/>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14" name="Rectangle 13">
            <a:extLst>
              <a:ext uri="{FF2B5EF4-FFF2-40B4-BE49-F238E27FC236}">
                <a16:creationId xmlns:a16="http://schemas.microsoft.com/office/drawing/2014/main" id="{58648337-E6BB-CC42-849A-EE350BC7923D}"/>
              </a:ext>
            </a:extLst>
          </p:cNvPr>
          <p:cNvSpPr/>
          <p:nvPr/>
        </p:nvSpPr>
        <p:spPr>
          <a:xfrm>
            <a:off x="2192054" y="4720386"/>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15" name="Rectangle 14">
            <a:extLst>
              <a:ext uri="{FF2B5EF4-FFF2-40B4-BE49-F238E27FC236}">
                <a16:creationId xmlns:a16="http://schemas.microsoft.com/office/drawing/2014/main" id="{282B1255-520B-6649-83AA-09C6603898E5}"/>
              </a:ext>
            </a:extLst>
          </p:cNvPr>
          <p:cNvSpPr/>
          <p:nvPr/>
        </p:nvSpPr>
        <p:spPr>
          <a:xfrm>
            <a:off x="2192054" y="5272328"/>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19" name="Rectangle 18">
            <a:extLst>
              <a:ext uri="{FF2B5EF4-FFF2-40B4-BE49-F238E27FC236}">
                <a16:creationId xmlns:a16="http://schemas.microsoft.com/office/drawing/2014/main" id="{B94F09BD-C432-4B4C-AB9C-404453DF0EE8}"/>
              </a:ext>
            </a:extLst>
          </p:cNvPr>
          <p:cNvSpPr/>
          <p:nvPr/>
        </p:nvSpPr>
        <p:spPr>
          <a:xfrm>
            <a:off x="2192053" y="588530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33" name="Rectangle 32">
            <a:extLst>
              <a:ext uri="{FF2B5EF4-FFF2-40B4-BE49-F238E27FC236}">
                <a16:creationId xmlns:a16="http://schemas.microsoft.com/office/drawing/2014/main" id="{72DDFB63-7D3E-6547-9EE5-7730168A2D86}"/>
              </a:ext>
            </a:extLst>
          </p:cNvPr>
          <p:cNvSpPr/>
          <p:nvPr/>
        </p:nvSpPr>
        <p:spPr>
          <a:xfrm>
            <a:off x="3245955" y="1807901"/>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34" name="Rectangle 33">
            <a:extLst>
              <a:ext uri="{FF2B5EF4-FFF2-40B4-BE49-F238E27FC236}">
                <a16:creationId xmlns:a16="http://schemas.microsoft.com/office/drawing/2014/main" id="{47C6D0EE-9CA8-AB4A-AAC9-D356E3AF2487}"/>
              </a:ext>
            </a:extLst>
          </p:cNvPr>
          <p:cNvSpPr/>
          <p:nvPr/>
        </p:nvSpPr>
        <p:spPr>
          <a:xfrm>
            <a:off x="3245955" y="2972818"/>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35" name="Rectangle 34">
            <a:extLst>
              <a:ext uri="{FF2B5EF4-FFF2-40B4-BE49-F238E27FC236}">
                <a16:creationId xmlns:a16="http://schemas.microsoft.com/office/drawing/2014/main" id="{208F46F1-637E-7D42-AC69-E6BD148F3E68}"/>
              </a:ext>
            </a:extLst>
          </p:cNvPr>
          <p:cNvSpPr/>
          <p:nvPr/>
        </p:nvSpPr>
        <p:spPr>
          <a:xfrm>
            <a:off x="3245955" y="413773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37" name="Rectangle 36">
            <a:extLst>
              <a:ext uri="{FF2B5EF4-FFF2-40B4-BE49-F238E27FC236}">
                <a16:creationId xmlns:a16="http://schemas.microsoft.com/office/drawing/2014/main" id="{AD2C71B2-0AEE-A84A-B9BD-BE8F3982ABE6}"/>
              </a:ext>
            </a:extLst>
          </p:cNvPr>
          <p:cNvSpPr/>
          <p:nvPr/>
        </p:nvSpPr>
        <p:spPr>
          <a:xfrm>
            <a:off x="3245955" y="4712336"/>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38" name="Rectangle 37">
            <a:extLst>
              <a:ext uri="{FF2B5EF4-FFF2-40B4-BE49-F238E27FC236}">
                <a16:creationId xmlns:a16="http://schemas.microsoft.com/office/drawing/2014/main" id="{B358C5E2-12A2-774A-A76D-FF8BE1A8C8C3}"/>
              </a:ext>
            </a:extLst>
          </p:cNvPr>
          <p:cNvSpPr/>
          <p:nvPr/>
        </p:nvSpPr>
        <p:spPr>
          <a:xfrm>
            <a:off x="3245955" y="3563134"/>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39" name="Rectangle 38">
            <a:extLst>
              <a:ext uri="{FF2B5EF4-FFF2-40B4-BE49-F238E27FC236}">
                <a16:creationId xmlns:a16="http://schemas.microsoft.com/office/drawing/2014/main" id="{1C914AA1-F38D-E543-A8F4-D36FA6E55665}"/>
              </a:ext>
            </a:extLst>
          </p:cNvPr>
          <p:cNvSpPr/>
          <p:nvPr/>
        </p:nvSpPr>
        <p:spPr>
          <a:xfrm>
            <a:off x="3245955" y="528693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40" name="Rectangle 39">
            <a:extLst>
              <a:ext uri="{FF2B5EF4-FFF2-40B4-BE49-F238E27FC236}">
                <a16:creationId xmlns:a16="http://schemas.microsoft.com/office/drawing/2014/main" id="{15F7F98E-A5C1-444D-A497-9A5CEE048383}"/>
              </a:ext>
            </a:extLst>
          </p:cNvPr>
          <p:cNvSpPr/>
          <p:nvPr/>
        </p:nvSpPr>
        <p:spPr>
          <a:xfrm>
            <a:off x="3236580" y="237140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41" name="Rectangle 40">
            <a:extLst>
              <a:ext uri="{FF2B5EF4-FFF2-40B4-BE49-F238E27FC236}">
                <a16:creationId xmlns:a16="http://schemas.microsoft.com/office/drawing/2014/main" id="{84B8627F-9AE4-9A4B-A192-36A4918F59A4}"/>
              </a:ext>
            </a:extLst>
          </p:cNvPr>
          <p:cNvSpPr/>
          <p:nvPr/>
        </p:nvSpPr>
        <p:spPr>
          <a:xfrm>
            <a:off x="3245955" y="590165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42" name="Rectangle 41">
            <a:extLst>
              <a:ext uri="{FF2B5EF4-FFF2-40B4-BE49-F238E27FC236}">
                <a16:creationId xmlns:a16="http://schemas.microsoft.com/office/drawing/2014/main" id="{536069C1-B571-CA40-B07B-33BE36B84896}"/>
              </a:ext>
            </a:extLst>
          </p:cNvPr>
          <p:cNvSpPr/>
          <p:nvPr/>
        </p:nvSpPr>
        <p:spPr>
          <a:xfrm>
            <a:off x="4324132" y="2371406"/>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43" name="Rectangle 42">
            <a:extLst>
              <a:ext uri="{FF2B5EF4-FFF2-40B4-BE49-F238E27FC236}">
                <a16:creationId xmlns:a16="http://schemas.microsoft.com/office/drawing/2014/main" id="{9119B300-6B25-0D4C-B7F9-DF379ECD2FEB}"/>
              </a:ext>
            </a:extLst>
          </p:cNvPr>
          <p:cNvSpPr/>
          <p:nvPr/>
        </p:nvSpPr>
        <p:spPr>
          <a:xfrm>
            <a:off x="4324132" y="2972818"/>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44" name="Rectangle 43">
            <a:extLst>
              <a:ext uri="{FF2B5EF4-FFF2-40B4-BE49-F238E27FC236}">
                <a16:creationId xmlns:a16="http://schemas.microsoft.com/office/drawing/2014/main" id="{890EC4EF-18EF-654C-8BFD-3781596F3C3B}"/>
              </a:ext>
            </a:extLst>
          </p:cNvPr>
          <p:cNvSpPr/>
          <p:nvPr/>
        </p:nvSpPr>
        <p:spPr>
          <a:xfrm>
            <a:off x="4324128" y="1807899"/>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45" name="Rectangle 44">
            <a:extLst>
              <a:ext uri="{FF2B5EF4-FFF2-40B4-BE49-F238E27FC236}">
                <a16:creationId xmlns:a16="http://schemas.microsoft.com/office/drawing/2014/main" id="{C8C78B49-37C0-C749-8F76-78AC36910BC1}"/>
              </a:ext>
            </a:extLst>
          </p:cNvPr>
          <p:cNvSpPr/>
          <p:nvPr/>
        </p:nvSpPr>
        <p:spPr>
          <a:xfrm>
            <a:off x="4324131" y="3571816"/>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46" name="Rectangle 45">
            <a:extLst>
              <a:ext uri="{FF2B5EF4-FFF2-40B4-BE49-F238E27FC236}">
                <a16:creationId xmlns:a16="http://schemas.microsoft.com/office/drawing/2014/main" id="{C78F3B9C-C05A-F044-AE00-FFE77D08A85F}"/>
              </a:ext>
            </a:extLst>
          </p:cNvPr>
          <p:cNvSpPr/>
          <p:nvPr/>
        </p:nvSpPr>
        <p:spPr>
          <a:xfrm>
            <a:off x="4324131" y="4155870"/>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47" name="Rectangle 46">
            <a:extLst>
              <a:ext uri="{FF2B5EF4-FFF2-40B4-BE49-F238E27FC236}">
                <a16:creationId xmlns:a16="http://schemas.microsoft.com/office/drawing/2014/main" id="{D3EB87C0-FD48-7844-A1BF-818EB77F1126}"/>
              </a:ext>
            </a:extLst>
          </p:cNvPr>
          <p:cNvSpPr/>
          <p:nvPr/>
        </p:nvSpPr>
        <p:spPr>
          <a:xfrm>
            <a:off x="4324130" y="473673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48" name="Rectangle 47">
            <a:extLst>
              <a:ext uri="{FF2B5EF4-FFF2-40B4-BE49-F238E27FC236}">
                <a16:creationId xmlns:a16="http://schemas.microsoft.com/office/drawing/2014/main" id="{97103DEB-E1D6-384E-BADF-8A61B10390E1}"/>
              </a:ext>
            </a:extLst>
          </p:cNvPr>
          <p:cNvSpPr/>
          <p:nvPr/>
        </p:nvSpPr>
        <p:spPr>
          <a:xfrm>
            <a:off x="4324130" y="528867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49" name="Rectangle 48">
            <a:extLst>
              <a:ext uri="{FF2B5EF4-FFF2-40B4-BE49-F238E27FC236}">
                <a16:creationId xmlns:a16="http://schemas.microsoft.com/office/drawing/2014/main" id="{315589A1-7E0D-BC43-B4F6-F733E17BD127}"/>
              </a:ext>
            </a:extLst>
          </p:cNvPr>
          <p:cNvSpPr/>
          <p:nvPr/>
        </p:nvSpPr>
        <p:spPr>
          <a:xfrm>
            <a:off x="5421055" y="1807901"/>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50" name="Rectangle 49">
            <a:extLst>
              <a:ext uri="{FF2B5EF4-FFF2-40B4-BE49-F238E27FC236}">
                <a16:creationId xmlns:a16="http://schemas.microsoft.com/office/drawing/2014/main" id="{0D93FC85-9FAC-3A41-9D8F-649D013D74D6}"/>
              </a:ext>
            </a:extLst>
          </p:cNvPr>
          <p:cNvSpPr/>
          <p:nvPr/>
        </p:nvSpPr>
        <p:spPr>
          <a:xfrm>
            <a:off x="5421055" y="2972818"/>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51" name="Rectangle 50">
            <a:extLst>
              <a:ext uri="{FF2B5EF4-FFF2-40B4-BE49-F238E27FC236}">
                <a16:creationId xmlns:a16="http://schemas.microsoft.com/office/drawing/2014/main" id="{4877A1B7-3ABF-F941-BC97-2F1C811FAFB4}"/>
              </a:ext>
            </a:extLst>
          </p:cNvPr>
          <p:cNvSpPr/>
          <p:nvPr/>
        </p:nvSpPr>
        <p:spPr>
          <a:xfrm>
            <a:off x="5421055" y="413773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52" name="Rectangle 51">
            <a:extLst>
              <a:ext uri="{FF2B5EF4-FFF2-40B4-BE49-F238E27FC236}">
                <a16:creationId xmlns:a16="http://schemas.microsoft.com/office/drawing/2014/main" id="{DE12B2C0-0F35-F544-A229-9D0B15AB64A9}"/>
              </a:ext>
            </a:extLst>
          </p:cNvPr>
          <p:cNvSpPr/>
          <p:nvPr/>
        </p:nvSpPr>
        <p:spPr>
          <a:xfrm>
            <a:off x="4324129" y="5901654"/>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53" name="Rectangle 52">
            <a:extLst>
              <a:ext uri="{FF2B5EF4-FFF2-40B4-BE49-F238E27FC236}">
                <a16:creationId xmlns:a16="http://schemas.microsoft.com/office/drawing/2014/main" id="{98A57019-B249-824B-924D-0D582C57DE4E}"/>
              </a:ext>
            </a:extLst>
          </p:cNvPr>
          <p:cNvSpPr/>
          <p:nvPr/>
        </p:nvSpPr>
        <p:spPr>
          <a:xfrm>
            <a:off x="5421055" y="4712336"/>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54" name="Rectangle 53">
            <a:extLst>
              <a:ext uri="{FF2B5EF4-FFF2-40B4-BE49-F238E27FC236}">
                <a16:creationId xmlns:a16="http://schemas.microsoft.com/office/drawing/2014/main" id="{B3BBA69B-C405-304A-BDE7-ABD5F047E7B6}"/>
              </a:ext>
            </a:extLst>
          </p:cNvPr>
          <p:cNvSpPr/>
          <p:nvPr/>
        </p:nvSpPr>
        <p:spPr>
          <a:xfrm>
            <a:off x="5421055" y="3563134"/>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55" name="Rectangle 54">
            <a:extLst>
              <a:ext uri="{FF2B5EF4-FFF2-40B4-BE49-F238E27FC236}">
                <a16:creationId xmlns:a16="http://schemas.microsoft.com/office/drawing/2014/main" id="{B4B68508-E7B7-594E-ADC6-BCEF9C9B27AE}"/>
              </a:ext>
            </a:extLst>
          </p:cNvPr>
          <p:cNvSpPr/>
          <p:nvPr/>
        </p:nvSpPr>
        <p:spPr>
          <a:xfrm>
            <a:off x="5421055" y="528693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sp>
        <p:nvSpPr>
          <p:cNvPr id="56" name="Rectangle 55">
            <a:extLst>
              <a:ext uri="{FF2B5EF4-FFF2-40B4-BE49-F238E27FC236}">
                <a16:creationId xmlns:a16="http://schemas.microsoft.com/office/drawing/2014/main" id="{A053CBCF-15DF-0346-A816-C6B050285358}"/>
              </a:ext>
            </a:extLst>
          </p:cNvPr>
          <p:cNvSpPr/>
          <p:nvPr/>
        </p:nvSpPr>
        <p:spPr>
          <a:xfrm>
            <a:off x="5411680" y="2371407"/>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lvl="0" algn="ctr"/>
            <a:r>
              <a:rPr lang="en-US" sz="1400">
                <a:solidFill>
                  <a:srgbClr val="FFFFFF"/>
                </a:solidFill>
              </a:rPr>
              <a:t>CPU</a:t>
            </a:r>
          </a:p>
        </p:txBody>
      </p:sp>
      <p:sp>
        <p:nvSpPr>
          <p:cNvPr id="57" name="Rectangle 56">
            <a:extLst>
              <a:ext uri="{FF2B5EF4-FFF2-40B4-BE49-F238E27FC236}">
                <a16:creationId xmlns:a16="http://schemas.microsoft.com/office/drawing/2014/main" id="{CE4906A4-3D0C-D74E-99F0-163289288C84}"/>
              </a:ext>
            </a:extLst>
          </p:cNvPr>
          <p:cNvSpPr/>
          <p:nvPr/>
        </p:nvSpPr>
        <p:spPr>
          <a:xfrm>
            <a:off x="5421055" y="5901655"/>
            <a:ext cx="688931" cy="31315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a:t>CPU</a:t>
            </a:r>
          </a:p>
        </p:txBody>
      </p:sp>
      <p:cxnSp>
        <p:nvCxnSpPr>
          <p:cNvPr id="59" name="Straight Arrow Connector 58">
            <a:extLst>
              <a:ext uri="{FF2B5EF4-FFF2-40B4-BE49-F238E27FC236}">
                <a16:creationId xmlns:a16="http://schemas.microsoft.com/office/drawing/2014/main" id="{23E22B26-8666-824B-84AB-F3949B2FA0FA}"/>
              </a:ext>
            </a:extLst>
          </p:cNvPr>
          <p:cNvCxnSpPr>
            <a:cxnSpLocks/>
          </p:cNvCxnSpPr>
          <p:nvPr/>
        </p:nvCxnSpPr>
        <p:spPr>
          <a:xfrm flipV="1">
            <a:off x="1073018" y="2002753"/>
            <a:ext cx="1020100" cy="153132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A590E5B3-8673-334F-9AFF-AA15C24A3C96}"/>
              </a:ext>
            </a:extLst>
          </p:cNvPr>
          <p:cNvCxnSpPr>
            <a:cxnSpLocks/>
          </p:cNvCxnSpPr>
          <p:nvPr/>
        </p:nvCxnSpPr>
        <p:spPr>
          <a:xfrm flipV="1">
            <a:off x="1334658" y="2515711"/>
            <a:ext cx="758460" cy="10183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9A8A8C30-2256-0B4C-B41B-4809FD1155F0}"/>
              </a:ext>
            </a:extLst>
          </p:cNvPr>
          <p:cNvCxnSpPr>
            <a:cxnSpLocks/>
          </p:cNvCxnSpPr>
          <p:nvPr/>
        </p:nvCxnSpPr>
        <p:spPr>
          <a:xfrm flipV="1">
            <a:off x="1498186" y="2973636"/>
            <a:ext cx="678521" cy="7017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BDB49A3B-D1B1-6443-8888-00A4A3EC743C}"/>
              </a:ext>
            </a:extLst>
          </p:cNvPr>
          <p:cNvCxnSpPr>
            <a:cxnSpLocks/>
          </p:cNvCxnSpPr>
          <p:nvPr/>
        </p:nvCxnSpPr>
        <p:spPr>
          <a:xfrm>
            <a:off x="1312342" y="3988710"/>
            <a:ext cx="727313" cy="93755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3EBDF92E-BD9E-C944-8919-045BC5712D71}"/>
              </a:ext>
            </a:extLst>
          </p:cNvPr>
          <p:cNvCxnSpPr>
            <a:cxnSpLocks/>
          </p:cNvCxnSpPr>
          <p:nvPr/>
        </p:nvCxnSpPr>
        <p:spPr>
          <a:xfrm>
            <a:off x="1093937" y="4006984"/>
            <a:ext cx="945718" cy="14076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894728D5-A064-9D4E-B4E4-68010C4F7EE9}"/>
              </a:ext>
            </a:extLst>
          </p:cNvPr>
          <p:cNvCxnSpPr>
            <a:cxnSpLocks/>
          </p:cNvCxnSpPr>
          <p:nvPr/>
        </p:nvCxnSpPr>
        <p:spPr>
          <a:xfrm flipV="1">
            <a:off x="1566796" y="3795741"/>
            <a:ext cx="607642" cy="33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A16C7187-679A-E241-920A-B7B03B20773B}"/>
              </a:ext>
            </a:extLst>
          </p:cNvPr>
          <p:cNvCxnSpPr>
            <a:cxnSpLocks/>
          </p:cNvCxnSpPr>
          <p:nvPr/>
        </p:nvCxnSpPr>
        <p:spPr>
          <a:xfrm>
            <a:off x="1498186" y="3999510"/>
            <a:ext cx="693866" cy="4210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37D3B91B-0EAC-1548-B9AF-11534E27E554}"/>
              </a:ext>
            </a:extLst>
          </p:cNvPr>
          <p:cNvCxnSpPr>
            <a:cxnSpLocks/>
          </p:cNvCxnSpPr>
          <p:nvPr/>
        </p:nvCxnSpPr>
        <p:spPr>
          <a:xfrm>
            <a:off x="935204" y="3946857"/>
            <a:ext cx="1071005" cy="20950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5" name="TextBox 94">
            <a:extLst>
              <a:ext uri="{FF2B5EF4-FFF2-40B4-BE49-F238E27FC236}">
                <a16:creationId xmlns:a16="http://schemas.microsoft.com/office/drawing/2014/main" id="{01CD463E-4641-9846-A0D8-ED588D7DD8D6}"/>
              </a:ext>
            </a:extLst>
          </p:cNvPr>
          <p:cNvSpPr txBox="1"/>
          <p:nvPr/>
        </p:nvSpPr>
        <p:spPr>
          <a:xfrm>
            <a:off x="6690360" y="1554480"/>
            <a:ext cx="2255520" cy="2893100"/>
          </a:xfrm>
          <a:prstGeom prst="rect">
            <a:avLst/>
          </a:prstGeom>
          <a:noFill/>
        </p:spPr>
        <p:txBody>
          <a:bodyPr wrap="square" rtlCol="0">
            <a:spAutoFit/>
          </a:bodyPr>
          <a:lstStyle/>
          <a:p>
            <a:r>
              <a:rPr lang="en-US" sz="1400"/>
              <a:t>On a cluster multiple tasks can be submitted via a job scheduler to many CPUs and servers at once</a:t>
            </a:r>
          </a:p>
          <a:p>
            <a:endParaRPr lang="en-US" sz="1400"/>
          </a:p>
          <a:p>
            <a:r>
              <a:rPr lang="en-US" sz="1400"/>
              <a:t>Pass multiple arguments to your code at once</a:t>
            </a:r>
          </a:p>
          <a:p>
            <a:endParaRPr lang="en-US" sz="1400"/>
          </a:p>
          <a:p>
            <a:r>
              <a:rPr lang="en-US" sz="1400"/>
              <a:t>No no need to wait for 2 or 3 cores and limited RAM on a laptop or desktop to be available </a:t>
            </a:r>
          </a:p>
        </p:txBody>
      </p:sp>
      <p:sp>
        <p:nvSpPr>
          <p:cNvPr id="3" name="TextBox 2">
            <a:extLst>
              <a:ext uri="{FF2B5EF4-FFF2-40B4-BE49-F238E27FC236}">
                <a16:creationId xmlns:a16="http://schemas.microsoft.com/office/drawing/2014/main" id="{AD8D4BD7-8CA2-0F40-B128-0459DC04FD02}"/>
              </a:ext>
            </a:extLst>
          </p:cNvPr>
          <p:cNvSpPr txBox="1"/>
          <p:nvPr/>
        </p:nvSpPr>
        <p:spPr>
          <a:xfrm>
            <a:off x="941530" y="2644212"/>
            <a:ext cx="641538" cy="276999"/>
          </a:xfrm>
          <a:prstGeom prst="rect">
            <a:avLst/>
          </a:prstGeom>
          <a:noFill/>
        </p:spPr>
        <p:txBody>
          <a:bodyPr wrap="square" rtlCol="0">
            <a:spAutoFit/>
          </a:bodyPr>
          <a:lstStyle/>
          <a:p>
            <a:r>
              <a:rPr lang="en-US" sz="1200" dirty="0"/>
              <a:t>SLURM</a:t>
            </a:r>
          </a:p>
        </p:txBody>
      </p:sp>
    </p:spTree>
    <p:extLst>
      <p:ext uri="{BB962C8B-B14F-4D97-AF65-F5344CB8AC3E}">
        <p14:creationId xmlns:p14="http://schemas.microsoft.com/office/powerpoint/2010/main" val="3609131796"/>
      </p:ext>
    </p:extLst>
  </p:cSld>
  <p:clrMapOvr>
    <a:masterClrMapping/>
  </p:clrMapOvr>
  <p:transition spd="slow">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5051-25A6-5748-99C7-F8549E96A575}"/>
              </a:ext>
            </a:extLst>
          </p:cNvPr>
          <p:cNvSpPr>
            <a:spLocks noGrp="1"/>
          </p:cNvSpPr>
          <p:nvPr>
            <p:ph type="title"/>
          </p:nvPr>
        </p:nvSpPr>
        <p:spPr/>
        <p:txBody>
          <a:bodyPr/>
          <a:lstStyle/>
          <a:p>
            <a:r>
              <a:rPr lang="en-US" dirty="0"/>
              <a:t>Parallel example with SLURM Job Arrays </a:t>
            </a:r>
          </a:p>
        </p:txBody>
      </p:sp>
      <p:sp>
        <p:nvSpPr>
          <p:cNvPr id="3" name="Content Placeholder 2">
            <a:extLst>
              <a:ext uri="{FF2B5EF4-FFF2-40B4-BE49-F238E27FC236}">
                <a16:creationId xmlns:a16="http://schemas.microsoft.com/office/drawing/2014/main" id="{A67DBD83-36CB-5D4A-BB24-85A5C93370B1}"/>
              </a:ext>
            </a:extLst>
          </p:cNvPr>
          <p:cNvSpPr>
            <a:spLocks noGrp="1"/>
          </p:cNvSpPr>
          <p:nvPr>
            <p:ph sz="quarter" idx="10"/>
          </p:nvPr>
        </p:nvSpPr>
        <p:spPr/>
        <p:txBody>
          <a:bodyPr>
            <a:normAutofit lnSpcReduction="10000"/>
          </a:bodyPr>
          <a:lstStyle/>
          <a:p>
            <a:r>
              <a:rPr lang="en-US" sz="1600" dirty="0"/>
              <a:t>Job arrays offer a mechanism for submitting and managing collections of similar jobs quickly and easily; job arrays with thousands of tasks can be submitted in milliseconds (subject to configured size limits). All jobs must have the same initial options (e.g. size, time limit, </a:t>
            </a:r>
            <a:r>
              <a:rPr lang="en-US" sz="1600" dirty="0" err="1"/>
              <a:t>etc</a:t>
            </a:r>
            <a:r>
              <a:rPr lang="en-US" sz="1600" dirty="0"/>
              <a:t>).  Array jobs are usually limited to 1000 steps.</a:t>
            </a:r>
          </a:p>
          <a:p>
            <a:r>
              <a:rPr lang="en-US" sz="1600" dirty="0"/>
              <a:t>Here only one job is submitted to the schedular with 384 array steps.  Note the files are named to match array task ID ($SLURM_ARRAY_TASK_ID)</a:t>
            </a:r>
          </a:p>
          <a:p>
            <a:r>
              <a:rPr lang="en-US" sz="1200" dirty="0"/>
              <a:t># !/bin/</a:t>
            </a:r>
            <a:r>
              <a:rPr lang="en-US" sz="1200" dirty="0" err="1"/>
              <a:t>sh</a:t>
            </a:r>
            <a:endParaRPr lang="en-US" sz="1200" dirty="0"/>
          </a:p>
          <a:p>
            <a:r>
              <a:rPr lang="en-US" sz="1200" dirty="0"/>
              <a:t>#SBATCH --job-name=</a:t>
            </a:r>
            <a:r>
              <a:rPr lang="en-US" sz="1200" dirty="0" err="1"/>
              <a:t>array_zip</a:t>
            </a:r>
            <a:r>
              <a:rPr lang="en-US" sz="1200" dirty="0"/>
              <a:t> # Job name</a:t>
            </a:r>
          </a:p>
          <a:p>
            <a:r>
              <a:rPr lang="en-US" sz="1200" dirty="0"/>
              <a:t>#SBATCH -p owners</a:t>
            </a:r>
          </a:p>
          <a:p>
            <a:r>
              <a:rPr lang="en-US" sz="1200" dirty="0"/>
              <a:t>#SBATCH --</a:t>
            </a:r>
            <a:r>
              <a:rPr lang="en-US" sz="1200" dirty="0" err="1"/>
              <a:t>ntasks</a:t>
            </a:r>
            <a:r>
              <a:rPr lang="en-US" sz="1200" dirty="0"/>
              <a:t>=1 # Run a single task</a:t>
            </a:r>
          </a:p>
          <a:p>
            <a:r>
              <a:rPr lang="en-US" sz="1200" dirty="0"/>
              <a:t>#SBATCH --mem-per-cpu=1gb # Memory per processor</a:t>
            </a:r>
          </a:p>
          <a:p>
            <a:r>
              <a:rPr lang="en-US" sz="1200" dirty="0"/>
              <a:t>#SBATCH --time=00:10:00 # Time limit </a:t>
            </a:r>
            <a:r>
              <a:rPr lang="en-US" sz="1200" dirty="0" err="1"/>
              <a:t>hrs:min:sec</a:t>
            </a:r>
            <a:endParaRPr lang="en-US" sz="1200" dirty="0"/>
          </a:p>
          <a:p>
            <a:r>
              <a:rPr lang="en-US" sz="1200" dirty="0"/>
              <a:t>#SBATCH --output=</a:t>
            </a:r>
            <a:r>
              <a:rPr lang="en-US" sz="1200" dirty="0" err="1"/>
              <a:t>array_%A</a:t>
            </a:r>
            <a:r>
              <a:rPr lang="en-US" sz="1200" dirty="0"/>
              <a:t>-%</a:t>
            </a:r>
            <a:r>
              <a:rPr lang="en-US" sz="1200" dirty="0" err="1"/>
              <a:t>a.out</a:t>
            </a:r>
            <a:r>
              <a:rPr lang="en-US" sz="1200" dirty="0"/>
              <a:t> # Standard output and error log</a:t>
            </a:r>
          </a:p>
          <a:p>
            <a:r>
              <a:rPr lang="en-US" sz="1200" dirty="0"/>
              <a:t>#SBATCH --array=1-384 # Array range</a:t>
            </a:r>
          </a:p>
          <a:p>
            <a:r>
              <a:rPr lang="en-US" sz="1200" dirty="0"/>
              <a:t>#Do your work here</a:t>
            </a:r>
          </a:p>
          <a:p>
            <a:r>
              <a:rPr lang="en-US" sz="1200" dirty="0" err="1"/>
              <a:t>gzip</a:t>
            </a:r>
            <a:r>
              <a:rPr lang="en-US" sz="1200" dirty="0"/>
              <a:t> SRR062634.$SLURM_ARRAY_TASK_ID.filt.fastq</a:t>
            </a:r>
          </a:p>
          <a:p>
            <a:endParaRPr lang="en-US" sz="1200" dirty="0"/>
          </a:p>
          <a:p>
            <a:r>
              <a:rPr lang="en-US" sz="1600" dirty="0"/>
              <a:t>Same thing can be done with parameter values or other arguments to your code</a:t>
            </a:r>
          </a:p>
          <a:p>
            <a:r>
              <a:rPr lang="en-US" sz="1600" dirty="0"/>
              <a:t>Note: The --</a:t>
            </a:r>
            <a:r>
              <a:rPr lang="en-US" sz="1600" dirty="0" err="1"/>
              <a:t>ntasks</a:t>
            </a:r>
            <a:r>
              <a:rPr lang="en-US" sz="1600" dirty="0"/>
              <a:t> parameter is only useful if you have commands that you want to run in parallel within the same batch script, i.e. your code is multithreaded or MPI enabled </a:t>
            </a:r>
          </a:p>
        </p:txBody>
      </p:sp>
    </p:spTree>
    <p:extLst>
      <p:ext uri="{BB962C8B-B14F-4D97-AF65-F5344CB8AC3E}">
        <p14:creationId xmlns:p14="http://schemas.microsoft.com/office/powerpoint/2010/main" val="1128075169"/>
      </p:ext>
    </p:extLst>
  </p:cSld>
  <p:clrMapOvr>
    <a:masterClrMapping/>
  </p:clrMapOvr>
  <p:transition spd="slow">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A97A5-841C-7044-B6C0-BB5E149FBA69}"/>
              </a:ext>
            </a:extLst>
          </p:cNvPr>
          <p:cNvSpPr>
            <a:spLocks noGrp="1"/>
          </p:cNvSpPr>
          <p:nvPr>
            <p:ph type="title"/>
          </p:nvPr>
        </p:nvSpPr>
        <p:spPr/>
        <p:txBody>
          <a:bodyPr/>
          <a:lstStyle/>
          <a:p>
            <a:r>
              <a:rPr lang="en-US" dirty="0" err="1"/>
              <a:t>srun</a:t>
            </a:r>
            <a:r>
              <a:rPr lang="en-US" dirty="0"/>
              <a:t> SLURM tasks- an example of resource control </a:t>
            </a:r>
          </a:p>
        </p:txBody>
      </p:sp>
      <p:sp>
        <p:nvSpPr>
          <p:cNvPr id="3" name="Content Placeholder 2">
            <a:extLst>
              <a:ext uri="{FF2B5EF4-FFF2-40B4-BE49-F238E27FC236}">
                <a16:creationId xmlns:a16="http://schemas.microsoft.com/office/drawing/2014/main" id="{F433592E-4E80-9542-B7DB-0AF17EE5B3AA}"/>
              </a:ext>
            </a:extLst>
          </p:cNvPr>
          <p:cNvSpPr>
            <a:spLocks noGrp="1"/>
          </p:cNvSpPr>
          <p:nvPr>
            <p:ph sz="quarter" idx="10"/>
          </p:nvPr>
        </p:nvSpPr>
        <p:spPr/>
        <p:txBody>
          <a:bodyPr>
            <a:normAutofit fontScale="92500" lnSpcReduction="10000"/>
          </a:bodyPr>
          <a:lstStyle/>
          <a:p>
            <a:endParaRPr lang="en-US" dirty="0"/>
          </a:p>
          <a:p>
            <a:r>
              <a:rPr lang="en-US" dirty="0"/>
              <a:t>#!/bin/bash</a:t>
            </a:r>
          </a:p>
          <a:p>
            <a:r>
              <a:rPr lang="en-US" dirty="0"/>
              <a:t>#SBATCH --</a:t>
            </a:r>
            <a:r>
              <a:rPr lang="en-US" dirty="0" err="1"/>
              <a:t>ntasks</a:t>
            </a:r>
            <a:r>
              <a:rPr lang="en-US" dirty="0"/>
              <a:t>=1</a:t>
            </a:r>
          </a:p>
          <a:p>
            <a:r>
              <a:rPr lang="en-US" dirty="0"/>
              <a:t>#SBATCH --time=1:00</a:t>
            </a:r>
          </a:p>
          <a:p>
            <a:r>
              <a:rPr lang="en-US" dirty="0"/>
              <a:t>#SBATCH –mem=8GB</a:t>
            </a:r>
          </a:p>
          <a:p>
            <a:r>
              <a:rPr lang="en-US" dirty="0"/>
              <a:t>## more options</a:t>
            </a:r>
          </a:p>
          <a:p>
            <a:r>
              <a:rPr lang="en-US" dirty="0"/>
              <a:t>echo hello from $SLURM_JOB_NODELIST</a:t>
            </a:r>
          </a:p>
          <a:p>
            <a:r>
              <a:rPr lang="en-US" dirty="0"/>
              <a:t>Output:</a:t>
            </a:r>
          </a:p>
          <a:p>
            <a:r>
              <a:rPr lang="en-US" dirty="0"/>
              <a:t>hello from sh-30-02</a:t>
            </a:r>
          </a:p>
          <a:p>
            <a:r>
              <a:rPr lang="en-US" dirty="0"/>
              <a:t> </a:t>
            </a:r>
          </a:p>
          <a:p>
            <a:r>
              <a:rPr lang="en-US" sz="1600" dirty="0"/>
              <a:t>     In SLURM terminology, a task is an instance of a running program.</a:t>
            </a:r>
          </a:p>
          <a:p>
            <a:r>
              <a:rPr lang="en-US" sz="1600" dirty="0"/>
              <a:t>     If your program supports communication across computers (MPI) or you plan on running independent tasks in parallel, request multiple tasks with –</a:t>
            </a:r>
            <a:r>
              <a:rPr lang="en-US" sz="1600" dirty="0" err="1"/>
              <a:t>ntasks</a:t>
            </a:r>
            <a:r>
              <a:rPr lang="en-US" sz="1600" dirty="0"/>
              <a:t>= , the default value is set to 1.</a:t>
            </a:r>
          </a:p>
          <a:p>
            <a:r>
              <a:rPr lang="en-US" sz="1600" dirty="0"/>
              <a:t>      Programs require a certain amount of memory to function properly. To see how much memory your program needs, you can check the documentation or run it in an interactive session and use the </a:t>
            </a:r>
            <a:r>
              <a:rPr lang="en-US" sz="1600" b="1" dirty="0"/>
              <a:t>htop</a:t>
            </a:r>
            <a:r>
              <a:rPr lang="en-US" sz="1600" dirty="0"/>
              <a:t> command to profile it. To specify the memory for your job, use the </a:t>
            </a:r>
            <a:r>
              <a:rPr lang="en-US" sz="1600" b="1" dirty="0"/>
              <a:t>mem-per-cpu</a:t>
            </a:r>
            <a:r>
              <a:rPr lang="en-US" sz="1600" dirty="0"/>
              <a:t> option.  Clusters have </a:t>
            </a:r>
            <a:r>
              <a:rPr lang="en-US" sz="1600" b="1" dirty="0"/>
              <a:t>defaults</a:t>
            </a:r>
            <a:r>
              <a:rPr lang="en-US" sz="1600" dirty="0"/>
              <a:t> to make job submission easier for users.</a:t>
            </a:r>
          </a:p>
          <a:p>
            <a:endParaRPr lang="en-US" dirty="0"/>
          </a:p>
        </p:txBody>
      </p:sp>
    </p:spTree>
    <p:extLst>
      <p:ext uri="{BB962C8B-B14F-4D97-AF65-F5344CB8AC3E}">
        <p14:creationId xmlns:p14="http://schemas.microsoft.com/office/powerpoint/2010/main" val="1037962688"/>
      </p:ext>
    </p:extLst>
  </p:cSld>
  <p:clrMapOvr>
    <a:masterClrMapping/>
  </p:clrMapOvr>
  <p:transition spd="slow">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44A16-AEBF-D34D-A945-B6429CF7A579}"/>
              </a:ext>
            </a:extLst>
          </p:cNvPr>
          <p:cNvSpPr>
            <a:spLocks noGrp="1"/>
          </p:cNvSpPr>
          <p:nvPr>
            <p:ph type="title"/>
          </p:nvPr>
        </p:nvSpPr>
        <p:spPr/>
        <p:txBody>
          <a:bodyPr/>
          <a:lstStyle/>
          <a:p>
            <a:r>
              <a:rPr lang="en-US" dirty="0" err="1"/>
              <a:t>srun</a:t>
            </a:r>
            <a:r>
              <a:rPr lang="en-US" dirty="0"/>
              <a:t> SLURM tasks example cont.</a:t>
            </a:r>
          </a:p>
        </p:txBody>
      </p:sp>
      <p:sp>
        <p:nvSpPr>
          <p:cNvPr id="3" name="Content Placeholder 2">
            <a:extLst>
              <a:ext uri="{FF2B5EF4-FFF2-40B4-BE49-F238E27FC236}">
                <a16:creationId xmlns:a16="http://schemas.microsoft.com/office/drawing/2014/main" id="{3F3303CE-319D-0842-A851-C5C2E57A4F95}"/>
              </a:ext>
            </a:extLst>
          </p:cNvPr>
          <p:cNvSpPr>
            <a:spLocks noGrp="1"/>
          </p:cNvSpPr>
          <p:nvPr>
            <p:ph sz="quarter" idx="10"/>
          </p:nvPr>
        </p:nvSpPr>
        <p:spPr/>
        <p:txBody>
          <a:bodyPr>
            <a:normAutofit fontScale="77500" lnSpcReduction="20000"/>
          </a:bodyPr>
          <a:lstStyle/>
          <a:p>
            <a:r>
              <a:rPr lang="en-US" dirty="0"/>
              <a:t>change last line to:</a:t>
            </a:r>
          </a:p>
          <a:p>
            <a:r>
              <a:rPr lang="en-US" dirty="0" err="1">
                <a:solidFill>
                  <a:srgbClr val="FF0000"/>
                </a:solidFill>
              </a:rPr>
              <a:t>srun</a:t>
            </a:r>
            <a:r>
              <a:rPr lang="en-US" dirty="0"/>
              <a:t> echo hello from $SLURM_JOB_NODELIST</a:t>
            </a:r>
          </a:p>
          <a:p>
            <a:r>
              <a:rPr lang="en-US" dirty="0"/>
              <a:t>Output:</a:t>
            </a:r>
          </a:p>
          <a:p>
            <a:r>
              <a:rPr lang="en-US" dirty="0"/>
              <a:t>hello from sh-27-[17,20]</a:t>
            </a:r>
          </a:p>
          <a:p>
            <a:r>
              <a:rPr lang="en-US" dirty="0"/>
              <a:t>hello from sh-27-[17,20]</a:t>
            </a:r>
          </a:p>
          <a:p>
            <a:r>
              <a:rPr lang="en-US" dirty="0"/>
              <a:t>hello from sh-27-[17,20]</a:t>
            </a:r>
          </a:p>
          <a:p>
            <a:r>
              <a:rPr lang="en-US" dirty="0"/>
              <a:t>hello from sh-27-[17,20]</a:t>
            </a:r>
          </a:p>
          <a:p>
            <a:r>
              <a:rPr lang="en-US" dirty="0"/>
              <a:t>hello from sh-27-[17,20]</a:t>
            </a:r>
          </a:p>
          <a:p>
            <a:r>
              <a:rPr lang="en-US" dirty="0"/>
              <a:t>hello from sh-27-[17,20]</a:t>
            </a:r>
          </a:p>
          <a:p>
            <a:r>
              <a:rPr lang="en-US" dirty="0"/>
              <a:t>hello from sh-27-[17,20]</a:t>
            </a:r>
          </a:p>
          <a:p>
            <a:r>
              <a:rPr lang="en-US" dirty="0"/>
              <a:t>hello from sh-27-[17,20]</a:t>
            </a:r>
          </a:p>
          <a:p>
            <a:endParaRPr lang="en-US" dirty="0"/>
          </a:p>
          <a:p>
            <a:r>
              <a:rPr lang="en-US" dirty="0"/>
              <a:t>    A task in SLURM analogous to a process in Unix, i.e. a running instance of a program with it’s own memory and CPU allocation. </a:t>
            </a:r>
          </a:p>
          <a:p>
            <a:endParaRPr lang="en-US" dirty="0"/>
          </a:p>
          <a:p>
            <a:r>
              <a:rPr lang="en-US" dirty="0"/>
              <a:t>   Task allocations are controlled by the user via SLURM.</a:t>
            </a:r>
          </a:p>
          <a:p>
            <a:endParaRPr lang="en-US" dirty="0"/>
          </a:p>
          <a:p>
            <a:r>
              <a:rPr lang="en-US" dirty="0"/>
              <a:t>You can see in the last example that the command was not only run 8 times ( 8 tasks)  but run across the cluster on 2 different nodes.  Used for multithreaded applications and MPI.  SLURM allows </a:t>
            </a:r>
            <a:r>
              <a:rPr lang="en-US" b="1" dirty="0"/>
              <a:t>a lot</a:t>
            </a:r>
            <a:r>
              <a:rPr lang="en-US" dirty="0"/>
              <a:t> of resource granularity.  For example if you want one process that can use 16 cores for multithreading use </a:t>
            </a:r>
            <a:r>
              <a:rPr lang="en-US" dirty="0" err="1"/>
              <a:t>srun</a:t>
            </a:r>
            <a:r>
              <a:rPr lang="en-US" dirty="0"/>
              <a:t> with:</a:t>
            </a:r>
          </a:p>
          <a:p>
            <a:r>
              <a:rPr lang="en-US" dirty="0"/>
              <a:t> --</a:t>
            </a:r>
            <a:r>
              <a:rPr lang="en-US" dirty="0" err="1"/>
              <a:t>ntasks</a:t>
            </a:r>
            <a:r>
              <a:rPr lang="en-US" dirty="0"/>
              <a:t>=1 </a:t>
            </a:r>
          </a:p>
          <a:p>
            <a:r>
              <a:rPr lang="en-US" dirty="0"/>
              <a:t> --</a:t>
            </a:r>
            <a:r>
              <a:rPr lang="en-US" dirty="0" err="1"/>
              <a:t>cpus</a:t>
            </a:r>
            <a:r>
              <a:rPr lang="en-US" dirty="0"/>
              <a:t>-per-task=16</a:t>
            </a:r>
          </a:p>
          <a:p>
            <a:endParaRPr lang="en-US" dirty="0"/>
          </a:p>
        </p:txBody>
      </p:sp>
    </p:spTree>
    <p:extLst>
      <p:ext uri="{BB962C8B-B14F-4D97-AF65-F5344CB8AC3E}">
        <p14:creationId xmlns:p14="http://schemas.microsoft.com/office/powerpoint/2010/main" val="2531576956"/>
      </p:ext>
    </p:extLst>
  </p:cSld>
  <p:clrMapOvr>
    <a:masterClrMapping/>
  </p:clrMapOvr>
  <p:transition spd="slow">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BEEBC-90FC-FA45-96F1-11972B53D4E5}"/>
              </a:ext>
            </a:extLst>
          </p:cNvPr>
          <p:cNvSpPr>
            <a:spLocks noGrp="1"/>
          </p:cNvSpPr>
          <p:nvPr>
            <p:ph type="title"/>
          </p:nvPr>
        </p:nvSpPr>
        <p:spPr/>
        <p:txBody>
          <a:bodyPr/>
          <a:lstStyle/>
          <a:p>
            <a:r>
              <a:rPr lang="en-US" dirty="0"/>
              <a:t>Sample Batch Job</a:t>
            </a:r>
          </a:p>
        </p:txBody>
      </p:sp>
      <p:sp>
        <p:nvSpPr>
          <p:cNvPr id="3" name="Content Placeholder 2">
            <a:extLst>
              <a:ext uri="{FF2B5EF4-FFF2-40B4-BE49-F238E27FC236}">
                <a16:creationId xmlns:a16="http://schemas.microsoft.com/office/drawing/2014/main" id="{26B84A94-4927-B545-B731-ABE24AADF942}"/>
              </a:ext>
            </a:extLst>
          </p:cNvPr>
          <p:cNvSpPr>
            <a:spLocks noGrp="1"/>
          </p:cNvSpPr>
          <p:nvPr>
            <p:ph sz="quarter" idx="10"/>
          </p:nvPr>
        </p:nvSpPr>
        <p:spPr/>
        <p:txBody>
          <a:bodyPr>
            <a:normAutofit fontScale="92500" lnSpcReduction="20000"/>
          </a:bodyPr>
          <a:lstStyle/>
          <a:p>
            <a:r>
              <a:rPr lang="en-US" dirty="0"/>
              <a:t>#!/bin/bash </a:t>
            </a:r>
          </a:p>
          <a:p>
            <a:r>
              <a:rPr lang="en-US" dirty="0"/>
              <a:t>#SBATCH --job-name=test </a:t>
            </a:r>
          </a:p>
          <a:p>
            <a:r>
              <a:rPr lang="en-US" dirty="0"/>
              <a:t>#SBATCH --time=10:00</a:t>
            </a:r>
          </a:p>
          <a:p>
            <a:r>
              <a:rPr lang="en-US" dirty="0"/>
              <a:t>#SBATCH –p normal</a:t>
            </a:r>
          </a:p>
          <a:p>
            <a:r>
              <a:rPr lang="en-US" dirty="0"/>
              <a:t>#SBATCH --</a:t>
            </a:r>
            <a:r>
              <a:rPr lang="en-US" dirty="0" err="1"/>
              <a:t>cpus</a:t>
            </a:r>
            <a:r>
              <a:rPr lang="en-US" dirty="0"/>
              <a:t>-per-task=1 </a:t>
            </a:r>
          </a:p>
          <a:p>
            <a:r>
              <a:rPr lang="en-US" dirty="0"/>
              <a:t>#SBATCH –mem=16GB </a:t>
            </a:r>
          </a:p>
          <a:p>
            <a:r>
              <a:rPr lang="en-US" dirty="0"/>
              <a:t>#below you run/call your code, load modules, python, Matlab, R, etc.</a:t>
            </a:r>
          </a:p>
          <a:p>
            <a:r>
              <a:rPr lang="en-US" dirty="0"/>
              <a:t># and do any other scripting you want</a:t>
            </a:r>
          </a:p>
          <a:p>
            <a:r>
              <a:rPr lang="en-US" dirty="0"/>
              <a:t>#lines that begin with #SBATCH are directives to the scheduler-SLURM</a:t>
            </a:r>
          </a:p>
          <a:p>
            <a:r>
              <a:rPr lang="en-US" dirty="0"/>
              <a:t>module load python/3.6.1</a:t>
            </a:r>
          </a:p>
          <a:p>
            <a:r>
              <a:rPr lang="en-US" dirty="0"/>
              <a:t>module load </a:t>
            </a:r>
            <a:r>
              <a:rPr lang="en-US" dirty="0" err="1"/>
              <a:t>py-keras</a:t>
            </a:r>
            <a:r>
              <a:rPr lang="en-US" dirty="0"/>
              <a:t>/2.2.4_py36</a:t>
            </a:r>
          </a:p>
          <a:p>
            <a:r>
              <a:rPr lang="en-US" dirty="0"/>
              <a:t>python </a:t>
            </a:r>
            <a:r>
              <a:rPr lang="en-US" dirty="0" err="1"/>
              <a:t>my_code.py</a:t>
            </a:r>
            <a:endParaRPr lang="en-US" dirty="0"/>
          </a:p>
          <a:p>
            <a:r>
              <a:rPr lang="en-US" dirty="0"/>
              <a:t>______________________________________________________________</a:t>
            </a:r>
          </a:p>
          <a:p>
            <a:r>
              <a:rPr lang="en-US" dirty="0"/>
              <a:t>Edit with vim/</a:t>
            </a:r>
            <a:r>
              <a:rPr lang="en-US" dirty="0" err="1"/>
              <a:t>nano</a:t>
            </a:r>
            <a:r>
              <a:rPr lang="en-US" dirty="0"/>
              <a:t>/vi and save as </a:t>
            </a:r>
            <a:r>
              <a:rPr lang="en-US" dirty="0" err="1"/>
              <a:t>test.sbatch</a:t>
            </a:r>
            <a:endParaRPr lang="en-US" dirty="0"/>
          </a:p>
          <a:p>
            <a:r>
              <a:rPr lang="en-US" dirty="0"/>
              <a:t>To run:</a:t>
            </a:r>
          </a:p>
          <a:p>
            <a:r>
              <a:rPr lang="en-US" dirty="0"/>
              <a:t>$</a:t>
            </a:r>
            <a:r>
              <a:rPr lang="en-US" b="1" dirty="0"/>
              <a:t>sbatch</a:t>
            </a:r>
            <a:r>
              <a:rPr lang="en-US" dirty="0"/>
              <a:t> </a:t>
            </a:r>
            <a:r>
              <a:rPr lang="en-US" dirty="0" err="1"/>
              <a:t>test.sbatch</a:t>
            </a:r>
            <a:endParaRPr lang="en-US" dirty="0"/>
          </a:p>
          <a:p>
            <a:r>
              <a:rPr lang="en-US" dirty="0"/>
              <a:t>To watch:</a:t>
            </a:r>
          </a:p>
          <a:p>
            <a:r>
              <a:rPr lang="en-US" dirty="0"/>
              <a:t>$ </a:t>
            </a:r>
            <a:r>
              <a:rPr lang="en-US" b="1" dirty="0"/>
              <a:t>squeue</a:t>
            </a:r>
            <a:r>
              <a:rPr lang="en-US" dirty="0"/>
              <a:t> –u $USER</a:t>
            </a:r>
          </a:p>
          <a:p>
            <a:r>
              <a:rPr lang="en-US" dirty="0"/>
              <a:t>Many ways to control jobs as they run, </a:t>
            </a:r>
            <a:r>
              <a:rPr lang="en-US" dirty="0" err="1"/>
              <a:t>scontrol</a:t>
            </a:r>
            <a:r>
              <a:rPr lang="en-US" dirty="0"/>
              <a:t> pause/update, </a:t>
            </a:r>
            <a:r>
              <a:rPr lang="en-US" dirty="0" err="1"/>
              <a:t>scancel</a:t>
            </a:r>
            <a:endParaRPr lang="en-US" dirty="0"/>
          </a:p>
        </p:txBody>
      </p:sp>
    </p:spTree>
    <p:extLst>
      <p:ext uri="{BB962C8B-B14F-4D97-AF65-F5344CB8AC3E}">
        <p14:creationId xmlns:p14="http://schemas.microsoft.com/office/powerpoint/2010/main" val="3562593204"/>
      </p:ext>
    </p:extLst>
  </p:cSld>
  <p:clrMapOvr>
    <a:masterClrMapping/>
  </p:clrMapOvr>
  <p:transition spd="slow">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37A4E-7AAA-A545-8438-97D047D66C28}"/>
              </a:ext>
            </a:extLst>
          </p:cNvPr>
          <p:cNvSpPr>
            <a:spLocks noGrp="1"/>
          </p:cNvSpPr>
          <p:nvPr>
            <p:ph type="title"/>
          </p:nvPr>
        </p:nvSpPr>
        <p:spPr/>
        <p:txBody>
          <a:bodyPr/>
          <a:lstStyle/>
          <a:p>
            <a:r>
              <a:rPr lang="en-US" dirty="0"/>
              <a:t>Matlab multicore example with </a:t>
            </a:r>
            <a:r>
              <a:rPr lang="en-US" dirty="0" err="1"/>
              <a:t>Matlab’s</a:t>
            </a:r>
            <a:r>
              <a:rPr lang="en-US" dirty="0"/>
              <a:t> </a:t>
            </a:r>
            <a:r>
              <a:rPr lang="en-US" dirty="0" err="1"/>
              <a:t>parfor</a:t>
            </a:r>
            <a:endParaRPr lang="en-US" dirty="0"/>
          </a:p>
        </p:txBody>
      </p:sp>
      <p:sp>
        <p:nvSpPr>
          <p:cNvPr id="3" name="Content Placeholder 2">
            <a:extLst>
              <a:ext uri="{FF2B5EF4-FFF2-40B4-BE49-F238E27FC236}">
                <a16:creationId xmlns:a16="http://schemas.microsoft.com/office/drawing/2014/main" id="{0D0BE187-F9E6-3344-BBB9-70784F0D65CA}"/>
              </a:ext>
            </a:extLst>
          </p:cNvPr>
          <p:cNvSpPr>
            <a:spLocks noGrp="1"/>
          </p:cNvSpPr>
          <p:nvPr>
            <p:ph sz="quarter" idx="10"/>
          </p:nvPr>
        </p:nvSpPr>
        <p:spPr>
          <a:xfrm>
            <a:off x="925400" y="1201954"/>
            <a:ext cx="7700963" cy="5012056"/>
          </a:xfrm>
        </p:spPr>
        <p:txBody>
          <a:bodyPr>
            <a:normAutofit/>
          </a:bodyPr>
          <a:lstStyle/>
          <a:p>
            <a:r>
              <a:rPr lang="en-US" sz="1000" dirty="0"/>
              <a:t>#!/bin/bash</a:t>
            </a:r>
          </a:p>
          <a:p>
            <a:r>
              <a:rPr lang="en-US" sz="1000" dirty="0"/>
              <a:t>#SBATCH -N 2</a:t>
            </a:r>
          </a:p>
          <a:p>
            <a:r>
              <a:rPr lang="en-US" sz="1000" dirty="0"/>
              <a:t>#SBATCH -c 32 </a:t>
            </a:r>
          </a:p>
          <a:p>
            <a:r>
              <a:rPr lang="en-US" sz="1000" dirty="0"/>
              <a:t>#SBATCH -t 0-15:00</a:t>
            </a:r>
          </a:p>
          <a:p>
            <a:r>
              <a:rPr lang="en-US" sz="1000" dirty="0"/>
              <a:t>#SBATCH -p hns</a:t>
            </a:r>
          </a:p>
          <a:p>
            <a:r>
              <a:rPr lang="en-US" sz="1000" dirty="0"/>
              <a:t>module load </a:t>
            </a:r>
            <a:r>
              <a:rPr lang="en-US" sz="1000" dirty="0" err="1"/>
              <a:t>matlab</a:t>
            </a:r>
            <a:endParaRPr lang="en-US" sz="1000" dirty="0"/>
          </a:p>
          <a:p>
            <a:r>
              <a:rPr lang="en-US" sz="1000" dirty="0"/>
              <a:t>echo $SLURM_CPUS_PER_TASK </a:t>
            </a:r>
          </a:p>
          <a:p>
            <a:r>
              <a:rPr lang="en-US" sz="1000" dirty="0" err="1"/>
              <a:t>srun</a:t>
            </a:r>
            <a:r>
              <a:rPr lang="en-US" sz="1000" dirty="0"/>
              <a:t> -c $SLURM_CPUS_PER_TASK </a:t>
            </a:r>
            <a:r>
              <a:rPr lang="en-US" sz="1000" dirty="0" err="1"/>
              <a:t>matlab</a:t>
            </a:r>
            <a:r>
              <a:rPr lang="en-US" sz="1000" dirty="0"/>
              <a:t> -</a:t>
            </a:r>
            <a:r>
              <a:rPr lang="en-US" sz="1000" dirty="0" err="1"/>
              <a:t>nosplash</a:t>
            </a:r>
            <a:r>
              <a:rPr lang="en-US" sz="1000" dirty="0"/>
              <a:t> -</a:t>
            </a:r>
            <a:r>
              <a:rPr lang="en-US" sz="1000" dirty="0" err="1"/>
              <a:t>nodesktop</a:t>
            </a:r>
            <a:r>
              <a:rPr lang="en-US" sz="1000" dirty="0"/>
              <a:t> -r "</a:t>
            </a:r>
            <a:r>
              <a:rPr lang="en-US" sz="1000" dirty="0" err="1"/>
              <a:t>pfor</a:t>
            </a:r>
            <a:r>
              <a:rPr lang="en-US" sz="1000" dirty="0"/>
              <a:t>"</a:t>
            </a:r>
          </a:p>
        </p:txBody>
      </p:sp>
      <p:pic>
        <p:nvPicPr>
          <p:cNvPr id="5" name="Picture 4" descr="A close up of a device&#10;&#10;Description automatically generated">
            <a:extLst>
              <a:ext uri="{FF2B5EF4-FFF2-40B4-BE49-F238E27FC236}">
                <a16:creationId xmlns:a16="http://schemas.microsoft.com/office/drawing/2014/main" id="{013995D0-6C23-A045-A58A-84C5183BE91E}"/>
              </a:ext>
            </a:extLst>
          </p:cNvPr>
          <p:cNvPicPr>
            <a:picLocks noChangeAspect="1"/>
          </p:cNvPicPr>
          <p:nvPr/>
        </p:nvPicPr>
        <p:blipFill>
          <a:blip r:embed="rId2"/>
          <a:stretch>
            <a:fillRect/>
          </a:stretch>
        </p:blipFill>
        <p:spPr>
          <a:xfrm>
            <a:off x="1247159" y="2772077"/>
            <a:ext cx="7120838" cy="3241366"/>
          </a:xfrm>
          <a:prstGeom prst="rect">
            <a:avLst/>
          </a:prstGeom>
        </p:spPr>
      </p:pic>
    </p:spTree>
    <p:extLst>
      <p:ext uri="{BB962C8B-B14F-4D97-AF65-F5344CB8AC3E}">
        <p14:creationId xmlns:p14="http://schemas.microsoft.com/office/powerpoint/2010/main" val="1983754005"/>
      </p:ext>
    </p:extLst>
  </p:cSld>
  <p:clrMapOvr>
    <a:masterClrMapping/>
  </p:clrMapOvr>
  <p:transition spd="slow">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DBED-AF50-B646-B93F-C1271FC495AE}"/>
              </a:ext>
            </a:extLst>
          </p:cNvPr>
          <p:cNvSpPr>
            <a:spLocks noGrp="1"/>
          </p:cNvSpPr>
          <p:nvPr>
            <p:ph type="title"/>
          </p:nvPr>
        </p:nvSpPr>
        <p:spPr/>
        <p:txBody>
          <a:bodyPr/>
          <a:lstStyle/>
          <a:p>
            <a:r>
              <a:rPr lang="en-US" dirty="0"/>
              <a:t>Sherlock Partitions</a:t>
            </a:r>
          </a:p>
        </p:txBody>
      </p:sp>
      <p:sp>
        <p:nvSpPr>
          <p:cNvPr id="3" name="Content Placeholder 2">
            <a:extLst>
              <a:ext uri="{FF2B5EF4-FFF2-40B4-BE49-F238E27FC236}">
                <a16:creationId xmlns:a16="http://schemas.microsoft.com/office/drawing/2014/main" id="{166AAFF8-8C1F-1547-9040-17F983167638}"/>
              </a:ext>
            </a:extLst>
          </p:cNvPr>
          <p:cNvSpPr>
            <a:spLocks noGrp="1"/>
          </p:cNvSpPr>
          <p:nvPr>
            <p:ph sz="quarter" idx="10"/>
          </p:nvPr>
        </p:nvSpPr>
        <p:spPr/>
        <p:txBody>
          <a:bodyPr>
            <a:normAutofit/>
          </a:bodyPr>
          <a:lstStyle/>
          <a:p>
            <a:pPr marL="0" indent="0">
              <a:buNone/>
            </a:pPr>
            <a:r>
              <a:rPr lang="en-US" b="1" dirty="0"/>
              <a:t>Partition- </a:t>
            </a:r>
            <a:r>
              <a:rPr lang="en-US" dirty="0"/>
              <a:t> a logical and physical set of nodes in a cluster</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sz="1400" dirty="0"/>
          </a:p>
          <a:p>
            <a:pPr marL="0" indent="0">
              <a:buNone/>
            </a:pPr>
            <a:endParaRPr lang="en-US" sz="1400" dirty="0"/>
          </a:p>
          <a:p>
            <a:pPr marL="0" indent="0">
              <a:buNone/>
            </a:pPr>
            <a:r>
              <a:rPr lang="en-US" sz="1400" dirty="0"/>
              <a:t>QOS long (--qos=long, the only QOS needed) jobs &gt;2 days &lt;7 days</a:t>
            </a:r>
          </a:p>
          <a:p>
            <a:pPr marL="0" indent="0">
              <a:buNone/>
            </a:pPr>
            <a:r>
              <a:rPr lang="en-US" sz="1400" b="1" dirty="0"/>
              <a:t>What partitions can I run on?</a:t>
            </a:r>
          </a:p>
          <a:p>
            <a:pPr marL="0" indent="0">
              <a:buNone/>
            </a:pPr>
            <a:r>
              <a:rPr lang="en-US" sz="1400" dirty="0" err="1"/>
              <a:t>scontrol</a:t>
            </a:r>
            <a:r>
              <a:rPr lang="en-US" sz="1400" dirty="0"/>
              <a:t> show partition | </a:t>
            </a:r>
            <a:r>
              <a:rPr lang="en-US" sz="1400" dirty="0" err="1"/>
              <a:t>egrep</a:t>
            </a:r>
            <a:r>
              <a:rPr lang="en-US" sz="1400" dirty="0"/>
              <a:t> -B1 "</a:t>
            </a:r>
            <a:r>
              <a:rPr lang="en-US" sz="1400" dirty="0" err="1"/>
              <a:t>AllowGroups</a:t>
            </a:r>
            <a:r>
              <a:rPr lang="en-US" sz="1400" dirty="0"/>
              <a:t>=.*$(id -</a:t>
            </a:r>
            <a:r>
              <a:rPr lang="en-US" sz="1400" dirty="0" err="1"/>
              <a:t>gn</a:t>
            </a:r>
            <a:r>
              <a:rPr lang="en-US" sz="1400" dirty="0"/>
              <a:t> $user).*" | </a:t>
            </a:r>
            <a:r>
              <a:rPr lang="en-US" sz="1400" dirty="0" err="1"/>
              <a:t>awk</a:t>
            </a:r>
            <a:r>
              <a:rPr lang="en-US" sz="1400" dirty="0"/>
              <a:t> -F= '/</a:t>
            </a:r>
            <a:r>
              <a:rPr lang="en-US" sz="1400" dirty="0" err="1"/>
              <a:t>PartitionName</a:t>
            </a:r>
            <a:r>
              <a:rPr lang="en-US" sz="1400" dirty="0"/>
              <a:t>/ {print $2}’</a:t>
            </a:r>
          </a:p>
          <a:p>
            <a:pPr marL="0" indent="0">
              <a:buNone/>
            </a:pPr>
            <a:endParaRPr lang="en-US" sz="1400" dirty="0"/>
          </a:p>
          <a:p>
            <a:pPr marL="0" indent="0">
              <a:buNone/>
            </a:pPr>
            <a:r>
              <a:rPr lang="en-US" sz="1400" b="1" dirty="0"/>
              <a:t>What’s nodes are on the partition?</a:t>
            </a:r>
          </a:p>
          <a:p>
            <a:pPr marL="0" indent="0">
              <a:buNone/>
            </a:pPr>
            <a:r>
              <a:rPr lang="en-US" sz="1400" dirty="0" err="1"/>
              <a:t>sinfo</a:t>
            </a:r>
            <a:r>
              <a:rPr lang="en-US" sz="1400" dirty="0"/>
              <a:t> –N –p normal --long</a:t>
            </a:r>
          </a:p>
          <a:p>
            <a:endParaRPr lang="en-US" dirty="0"/>
          </a:p>
        </p:txBody>
      </p:sp>
      <p:graphicFrame>
        <p:nvGraphicFramePr>
          <p:cNvPr id="6" name="Table 5">
            <a:extLst>
              <a:ext uri="{FF2B5EF4-FFF2-40B4-BE49-F238E27FC236}">
                <a16:creationId xmlns:a16="http://schemas.microsoft.com/office/drawing/2014/main" id="{F1C7B475-148D-EB40-90B7-0A68FCB38076}"/>
              </a:ext>
            </a:extLst>
          </p:cNvPr>
          <p:cNvGraphicFramePr>
            <a:graphicFrameLocks noGrp="1"/>
          </p:cNvGraphicFramePr>
          <p:nvPr>
            <p:extLst>
              <p:ext uri="{D42A27DB-BD31-4B8C-83A1-F6EECF244321}">
                <p14:modId xmlns:p14="http://schemas.microsoft.com/office/powerpoint/2010/main" val="2416647469"/>
              </p:ext>
            </p:extLst>
          </p:nvPr>
        </p:nvGraphicFramePr>
        <p:xfrm>
          <a:off x="955678" y="1629613"/>
          <a:ext cx="6945310" cy="2699496"/>
        </p:xfrm>
        <a:graphic>
          <a:graphicData uri="http://schemas.openxmlformats.org/drawingml/2006/table">
            <a:tbl>
              <a:tblPr firstRow="1" bandRow="1">
                <a:tableStyleId>{5C22544A-7EE6-4342-B048-85BDC9FD1C3A}</a:tableStyleId>
              </a:tblPr>
              <a:tblGrid>
                <a:gridCol w="3472655">
                  <a:extLst>
                    <a:ext uri="{9D8B030D-6E8A-4147-A177-3AD203B41FA5}">
                      <a16:colId xmlns:a16="http://schemas.microsoft.com/office/drawing/2014/main" val="3014928591"/>
                    </a:ext>
                  </a:extLst>
                </a:gridCol>
                <a:gridCol w="3472655">
                  <a:extLst>
                    <a:ext uri="{9D8B030D-6E8A-4147-A177-3AD203B41FA5}">
                      <a16:colId xmlns:a16="http://schemas.microsoft.com/office/drawing/2014/main" val="2852180832"/>
                    </a:ext>
                  </a:extLst>
                </a:gridCol>
              </a:tblGrid>
              <a:tr h="337437">
                <a:tc>
                  <a:txBody>
                    <a:bodyPr/>
                    <a:lstStyle/>
                    <a:p>
                      <a:r>
                        <a:rPr lang="en-US" sz="1400" dirty="0"/>
                        <a:t>Partition </a:t>
                      </a:r>
                    </a:p>
                  </a:txBody>
                  <a:tcPr/>
                </a:tc>
                <a:tc>
                  <a:txBody>
                    <a:bodyPr/>
                    <a:lstStyle/>
                    <a:p>
                      <a:r>
                        <a:rPr lang="en-US" sz="1400" dirty="0"/>
                        <a:t>Number of Nodes</a:t>
                      </a:r>
                    </a:p>
                  </a:txBody>
                  <a:tcPr/>
                </a:tc>
                <a:extLst>
                  <a:ext uri="{0D108BD9-81ED-4DB2-BD59-A6C34878D82A}">
                    <a16:rowId xmlns:a16="http://schemas.microsoft.com/office/drawing/2014/main" val="1898095454"/>
                  </a:ext>
                </a:extLst>
              </a:tr>
              <a:tr h="337437">
                <a:tc>
                  <a:txBody>
                    <a:bodyPr/>
                    <a:lstStyle/>
                    <a:p>
                      <a:r>
                        <a:rPr lang="en-US" sz="1400" dirty="0"/>
                        <a:t>normal</a:t>
                      </a:r>
                    </a:p>
                  </a:txBody>
                  <a:tcPr/>
                </a:tc>
                <a:tc>
                  <a:txBody>
                    <a:bodyPr/>
                    <a:lstStyle/>
                    <a:p>
                      <a:r>
                        <a:rPr lang="en-US" sz="1400" dirty="0"/>
                        <a:t>84</a:t>
                      </a:r>
                    </a:p>
                  </a:txBody>
                  <a:tcPr/>
                </a:tc>
                <a:extLst>
                  <a:ext uri="{0D108BD9-81ED-4DB2-BD59-A6C34878D82A}">
                    <a16:rowId xmlns:a16="http://schemas.microsoft.com/office/drawing/2014/main" val="3438793815"/>
                  </a:ext>
                </a:extLst>
              </a:tr>
              <a:tr h="337437">
                <a:tc>
                  <a:txBody>
                    <a:bodyPr/>
                    <a:lstStyle/>
                    <a:p>
                      <a:r>
                        <a:rPr lang="en-US" sz="1400" dirty="0"/>
                        <a:t>owners</a:t>
                      </a:r>
                    </a:p>
                  </a:txBody>
                  <a:tcPr/>
                </a:tc>
                <a:tc>
                  <a:txBody>
                    <a:bodyPr/>
                    <a:lstStyle/>
                    <a:p>
                      <a:r>
                        <a:rPr lang="en-US" sz="1400" dirty="0"/>
                        <a:t>1,176</a:t>
                      </a:r>
                    </a:p>
                  </a:txBody>
                  <a:tcPr/>
                </a:tc>
                <a:extLst>
                  <a:ext uri="{0D108BD9-81ED-4DB2-BD59-A6C34878D82A}">
                    <a16:rowId xmlns:a16="http://schemas.microsoft.com/office/drawing/2014/main" val="4093683985"/>
                  </a:ext>
                </a:extLst>
              </a:tr>
              <a:tr h="337437">
                <a:tc>
                  <a:txBody>
                    <a:bodyPr/>
                    <a:lstStyle/>
                    <a:p>
                      <a:r>
                        <a:rPr lang="en-US" sz="1400" dirty="0"/>
                        <a:t>hns </a:t>
                      </a:r>
                    </a:p>
                  </a:txBody>
                  <a:tcPr/>
                </a:tc>
                <a:tc>
                  <a:txBody>
                    <a:bodyPr/>
                    <a:lstStyle/>
                    <a:p>
                      <a:r>
                        <a:rPr lang="en-US" sz="1400" dirty="0"/>
                        <a:t>85</a:t>
                      </a:r>
                    </a:p>
                  </a:txBody>
                  <a:tcPr/>
                </a:tc>
                <a:extLst>
                  <a:ext uri="{0D108BD9-81ED-4DB2-BD59-A6C34878D82A}">
                    <a16:rowId xmlns:a16="http://schemas.microsoft.com/office/drawing/2014/main" val="2948922744"/>
                  </a:ext>
                </a:extLst>
              </a:tr>
              <a:tr h="337437">
                <a:tc>
                  <a:txBody>
                    <a:bodyPr/>
                    <a:lstStyle/>
                    <a:p>
                      <a:r>
                        <a:rPr lang="en-US" sz="1400" dirty="0"/>
                        <a:t>bigmem (500GB-3TB RAM)</a:t>
                      </a:r>
                    </a:p>
                  </a:txBody>
                  <a:tcPr/>
                </a:tc>
                <a:tc>
                  <a:txBody>
                    <a:bodyPr/>
                    <a:lstStyle/>
                    <a:p>
                      <a:r>
                        <a:rPr lang="en-US" sz="1400" dirty="0"/>
                        <a:t>2</a:t>
                      </a:r>
                    </a:p>
                  </a:txBody>
                  <a:tcPr/>
                </a:tc>
                <a:extLst>
                  <a:ext uri="{0D108BD9-81ED-4DB2-BD59-A6C34878D82A}">
                    <a16:rowId xmlns:a16="http://schemas.microsoft.com/office/drawing/2014/main" val="1371046970"/>
                  </a:ext>
                </a:extLst>
              </a:tr>
              <a:tr h="337437">
                <a:tc>
                  <a:txBody>
                    <a:bodyPr/>
                    <a:lstStyle/>
                    <a:p>
                      <a:r>
                        <a:rPr lang="en-US" sz="1400" dirty="0"/>
                        <a:t>gpu </a:t>
                      </a:r>
                    </a:p>
                  </a:txBody>
                  <a:tcPr/>
                </a:tc>
                <a:tc>
                  <a:txBody>
                    <a:bodyPr/>
                    <a:lstStyle/>
                    <a:p>
                      <a:r>
                        <a:rPr lang="en-US" sz="1400" dirty="0"/>
                        <a:t>8</a:t>
                      </a:r>
                    </a:p>
                  </a:txBody>
                  <a:tcPr/>
                </a:tc>
                <a:extLst>
                  <a:ext uri="{0D108BD9-81ED-4DB2-BD59-A6C34878D82A}">
                    <a16:rowId xmlns:a16="http://schemas.microsoft.com/office/drawing/2014/main" val="2497573747"/>
                  </a:ext>
                </a:extLst>
              </a:tr>
              <a:tr h="337437">
                <a:tc>
                  <a:txBody>
                    <a:bodyPr/>
                    <a:lstStyle/>
                    <a:p>
                      <a:r>
                        <a:rPr lang="en-US" sz="1400" dirty="0"/>
                        <a:t>dev</a:t>
                      </a:r>
                    </a:p>
                  </a:txBody>
                  <a:tcPr/>
                </a:tc>
                <a:tc>
                  <a:txBody>
                    <a:bodyPr/>
                    <a:lstStyle/>
                    <a:p>
                      <a:r>
                        <a:rPr lang="en-US" sz="1400" dirty="0"/>
                        <a:t>2</a:t>
                      </a:r>
                    </a:p>
                  </a:txBody>
                  <a:tcPr/>
                </a:tc>
                <a:extLst>
                  <a:ext uri="{0D108BD9-81ED-4DB2-BD59-A6C34878D82A}">
                    <a16:rowId xmlns:a16="http://schemas.microsoft.com/office/drawing/2014/main" val="1417509183"/>
                  </a:ext>
                </a:extLst>
              </a:tr>
              <a:tr h="337437">
                <a:tc>
                  <a:txBody>
                    <a:bodyPr/>
                    <a:lstStyle/>
                    <a:p>
                      <a:r>
                        <a:rPr lang="en-US" sz="1400" dirty="0"/>
                        <a:t>Your PI’s own nodes (</a:t>
                      </a:r>
                      <a:r>
                        <a:rPr lang="en-US" sz="1400" dirty="0" err="1"/>
                        <a:t>donoho</a:t>
                      </a:r>
                      <a:r>
                        <a:rPr lang="en-US" sz="1400" dirty="0"/>
                        <a:t>), stat</a:t>
                      </a:r>
                    </a:p>
                  </a:txBody>
                  <a:tcPr/>
                </a:tc>
                <a:tc>
                  <a:txBody>
                    <a:bodyPr/>
                    <a:lstStyle/>
                    <a:p>
                      <a:r>
                        <a:rPr lang="en-US" sz="1400" dirty="0"/>
                        <a:t>4, 3</a:t>
                      </a:r>
                    </a:p>
                  </a:txBody>
                  <a:tcPr/>
                </a:tc>
                <a:extLst>
                  <a:ext uri="{0D108BD9-81ED-4DB2-BD59-A6C34878D82A}">
                    <a16:rowId xmlns:a16="http://schemas.microsoft.com/office/drawing/2014/main" val="2849551375"/>
                  </a:ext>
                </a:extLst>
              </a:tr>
            </a:tbl>
          </a:graphicData>
        </a:graphic>
      </p:graphicFrame>
    </p:spTree>
    <p:extLst>
      <p:ext uri="{BB962C8B-B14F-4D97-AF65-F5344CB8AC3E}">
        <p14:creationId xmlns:p14="http://schemas.microsoft.com/office/powerpoint/2010/main" val="851631712"/>
      </p:ext>
    </p:extLst>
  </p:cSld>
  <p:clrMapOvr>
    <a:masterClrMapping/>
  </p:clrMapOvr>
  <p:transition spd="slow">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1E8B9-3322-ED4A-8DEE-57CA9A6CA96C}"/>
              </a:ext>
            </a:extLst>
          </p:cNvPr>
          <p:cNvSpPr>
            <a:spLocks noGrp="1"/>
          </p:cNvSpPr>
          <p:nvPr>
            <p:ph type="title"/>
          </p:nvPr>
        </p:nvSpPr>
        <p:spPr/>
        <p:txBody>
          <a:bodyPr/>
          <a:lstStyle/>
          <a:p>
            <a:r>
              <a:rPr lang="en-US" dirty="0"/>
              <a:t>Sherlock Filesystems</a:t>
            </a:r>
          </a:p>
        </p:txBody>
      </p:sp>
      <p:sp>
        <p:nvSpPr>
          <p:cNvPr id="3" name="Content Placeholder 2">
            <a:extLst>
              <a:ext uri="{FF2B5EF4-FFF2-40B4-BE49-F238E27FC236}">
                <a16:creationId xmlns:a16="http://schemas.microsoft.com/office/drawing/2014/main" id="{6264EEC1-54C1-0144-BFBA-E6B459971DE0}"/>
              </a:ext>
            </a:extLst>
          </p:cNvPr>
          <p:cNvSpPr>
            <a:spLocks noGrp="1"/>
          </p:cNvSpPr>
          <p:nvPr>
            <p:ph sz="quarter" idx="10"/>
          </p:nvPr>
        </p:nvSpPr>
        <p:spPr>
          <a:xfrm>
            <a:off x="955675" y="1283017"/>
            <a:ext cx="7700963" cy="5012056"/>
          </a:xfrm>
        </p:spPr>
        <p:txBody>
          <a:bodyPr>
            <a:normAutofit fontScale="92500" lnSpcReduction="10000"/>
          </a:bodyPr>
          <a:lstStyle/>
          <a:p>
            <a:pPr marL="0" indent="0">
              <a:buNone/>
            </a:pPr>
            <a:r>
              <a:rPr lang="en-US" b="1" dirty="0"/>
              <a:t>Home and Group Home, backed up, snapshotted and replicated offsite</a:t>
            </a:r>
          </a:p>
          <a:p>
            <a:pPr marL="0" indent="0">
              <a:buNone/>
            </a:pPr>
            <a:r>
              <a:rPr lang="en-US" dirty="0"/>
              <a:t>$HOME 	  15 GB</a:t>
            </a:r>
          </a:p>
          <a:p>
            <a:pPr marL="0" indent="0">
              <a:buNone/>
            </a:pPr>
            <a:r>
              <a:rPr lang="en-US" dirty="0"/>
              <a:t>$GROUP_HOME 	1 TB</a:t>
            </a:r>
          </a:p>
          <a:p>
            <a:pPr marL="0" indent="0">
              <a:buNone/>
            </a:pPr>
            <a:endParaRPr lang="en-US" dirty="0"/>
          </a:p>
          <a:p>
            <a:pPr marL="0" indent="0"/>
            <a:r>
              <a:rPr lang="en-US" b="1" dirty="0"/>
              <a:t>Scratch- fast </a:t>
            </a:r>
            <a:r>
              <a:rPr lang="en-US" b="1" dirty="0" err="1"/>
              <a:t>Lustre</a:t>
            </a:r>
            <a:r>
              <a:rPr lang="en-US" b="1" dirty="0"/>
              <a:t> parallel filesystem, your jobs should write/read here (6 month purge policy, unless you have purchased $OAK space- </a:t>
            </a:r>
            <a:r>
              <a:rPr lang="en-US" i="1" dirty="0"/>
              <a:t>$50 per TB/year</a:t>
            </a:r>
            <a:r>
              <a:rPr lang="en-US" b="1" dirty="0"/>
              <a:t>)</a:t>
            </a:r>
          </a:p>
          <a:p>
            <a:pPr marL="0" indent="0">
              <a:buNone/>
            </a:pPr>
            <a:endParaRPr lang="en-US" b="1" dirty="0"/>
          </a:p>
          <a:p>
            <a:pPr marL="0" indent="0">
              <a:buNone/>
            </a:pPr>
            <a:r>
              <a:rPr lang="en-US" dirty="0"/>
              <a:t>$SCRATCH 	                     20 TB</a:t>
            </a:r>
          </a:p>
          <a:p>
            <a:pPr marL="0" indent="0">
              <a:buNone/>
            </a:pPr>
            <a:r>
              <a:rPr lang="en-US" dirty="0"/>
              <a:t>$GROUP_SCRATCH 	       30 TB</a:t>
            </a:r>
          </a:p>
          <a:p>
            <a:pPr marL="0" indent="0">
              <a:buNone/>
            </a:pPr>
            <a:endParaRPr lang="en-US" dirty="0"/>
          </a:p>
          <a:p>
            <a:pPr marL="0" indent="0">
              <a:buNone/>
            </a:pPr>
            <a:r>
              <a:rPr lang="en-US" dirty="0"/>
              <a:t>$LOCAL_SCRATCH 	200GB  </a:t>
            </a:r>
          </a:p>
          <a:p>
            <a:pPr marL="0" indent="0">
              <a:buNone/>
            </a:pPr>
            <a:r>
              <a:rPr lang="en-US" dirty="0"/>
              <a:t>Local to your jobs node, even faster, but gets deleted at the end of your job</a:t>
            </a:r>
          </a:p>
          <a:p>
            <a:pPr marL="0" indent="0">
              <a:buNone/>
            </a:pPr>
            <a:endParaRPr lang="en-US" dirty="0"/>
          </a:p>
          <a:p>
            <a:pPr marL="0" indent="0">
              <a:buNone/>
            </a:pPr>
            <a:r>
              <a:rPr lang="en-US" dirty="0">
                <a:hlinkClick r:id="rId2"/>
              </a:rPr>
              <a:t>http://www.sherlock.stanford.edu/docs/user-guide/storage/filesystems/</a:t>
            </a:r>
            <a:endParaRPr lang="en-US" dirty="0"/>
          </a:p>
          <a:p>
            <a:pPr marL="0" indent="0">
              <a:buNone/>
            </a:pPr>
            <a:endParaRPr lang="en-US" dirty="0"/>
          </a:p>
          <a:p>
            <a:pPr marL="0" indent="0">
              <a:buNone/>
            </a:pPr>
            <a:r>
              <a:rPr lang="en-US" dirty="0" err="1"/>
              <a:t>rclone</a:t>
            </a:r>
            <a:r>
              <a:rPr lang="en-US" dirty="0"/>
              <a:t>, </a:t>
            </a:r>
            <a:r>
              <a:rPr lang="en-US" dirty="0" err="1"/>
              <a:t>gdrive</a:t>
            </a:r>
            <a:r>
              <a:rPr lang="en-US" dirty="0"/>
              <a:t> connections to cloud storage</a:t>
            </a:r>
          </a:p>
          <a:p>
            <a:endParaRPr lang="en-US" dirty="0"/>
          </a:p>
          <a:p>
            <a:endParaRPr lang="en-US" dirty="0"/>
          </a:p>
        </p:txBody>
      </p:sp>
    </p:spTree>
    <p:extLst>
      <p:ext uri="{BB962C8B-B14F-4D97-AF65-F5344CB8AC3E}">
        <p14:creationId xmlns:p14="http://schemas.microsoft.com/office/powerpoint/2010/main" val="342039676"/>
      </p:ext>
    </p:extLst>
  </p:cSld>
  <p:clrMapOvr>
    <a:masterClrMapping/>
  </p:clrMapOvr>
  <p:transition spd="slow">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dirty="0"/>
              <a:t>Sherlock User Limits</a:t>
            </a:r>
          </a:p>
        </p:txBody>
      </p:sp>
      <p:sp>
        <p:nvSpPr>
          <p:cNvPr id="3" name="Content Placeholder 2"/>
          <p:cNvSpPr>
            <a:spLocks noGrp="1"/>
          </p:cNvSpPr>
          <p:nvPr>
            <p:ph idx="1"/>
          </p:nvPr>
        </p:nvSpPr>
        <p:spPr>
          <a:xfrm>
            <a:off x="524861" y="1472869"/>
            <a:ext cx="8267447" cy="4023579"/>
          </a:xfrm>
        </p:spPr>
        <p:txBody>
          <a:bodyPr>
            <a:normAutofit fontScale="92500" lnSpcReduction="20000"/>
          </a:bodyPr>
          <a:lstStyle/>
          <a:p>
            <a:pPr marL="0" indent="0"/>
            <a:r>
              <a:rPr lang="en-US" sz="1875" dirty="0"/>
              <a:t>View the various partition limits with the sacctmgr command-</a:t>
            </a:r>
          </a:p>
          <a:p>
            <a:pPr marL="0" indent="0"/>
            <a:endParaRPr lang="en-US" sz="1875" dirty="0"/>
          </a:p>
          <a:p>
            <a:pPr marL="0" indent="0"/>
            <a:r>
              <a:rPr lang="en-US" sz="1300" b="1" dirty="0"/>
              <a:t>sacctmgr show qos format=</a:t>
            </a:r>
            <a:r>
              <a:rPr lang="en-US" sz="1300" b="1" dirty="0" err="1"/>
              <a:t>Name,MaxTRESPerUser,MaxSubmitJobsPerUser,MaxJobsPerUser,MaxWall</a:t>
            </a:r>
            <a:endParaRPr lang="en-US" sz="1300" b="1" dirty="0"/>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Name     MaxTRESPU     </a:t>
            </a:r>
            <a:r>
              <a:rPr lang="en-US" dirty="0" err="1">
                <a:latin typeface="Arial" panose="020B0604020202020204" pitchFamily="34" charset="0"/>
                <a:cs typeface="Arial" panose="020B0604020202020204" pitchFamily="34" charset="0"/>
              </a:rPr>
              <a:t>MaxSubmitPU</a:t>
            </a:r>
            <a:r>
              <a:rPr lang="en-US" dirty="0">
                <a:latin typeface="Arial" panose="020B0604020202020204" pitchFamily="34" charset="0"/>
                <a:cs typeface="Arial" panose="020B0604020202020204" pitchFamily="34" charset="0"/>
              </a:rPr>
              <a:t> MaxJobsPU     MaxWall </a:t>
            </a:r>
          </a:p>
          <a:p>
            <a:r>
              <a:rPr lang="en-US" dirty="0">
                <a:latin typeface="Arial" panose="020B0604020202020204" pitchFamily="34" charset="0"/>
                <a:cs typeface="Arial" panose="020B0604020202020204" pitchFamily="34" charset="0"/>
              </a:rPr>
              <a:t>----------      -------------         -----------          ---------          ----------- </a:t>
            </a:r>
          </a:p>
          <a:p>
            <a:r>
              <a:rPr lang="en-US" dirty="0">
                <a:latin typeface="Arial" panose="020B0604020202020204" pitchFamily="34" charset="0"/>
                <a:cs typeface="Arial" panose="020B0604020202020204" pitchFamily="34" charset="0"/>
              </a:rPr>
              <a:t> normal      cpu=256              1000                                2-00:00:00 </a:t>
            </a:r>
          </a:p>
          <a:p>
            <a:r>
              <a:rPr lang="en-US" dirty="0">
                <a:latin typeface="Arial" panose="020B0604020202020204" pitchFamily="34" charset="0"/>
                <a:cs typeface="Arial" panose="020B0604020202020204" pitchFamily="34" charset="0"/>
              </a:rPr>
              <a:t> dev            cpu=4,mem=16G   2                                      02:00:00 </a:t>
            </a:r>
          </a:p>
          <a:p>
            <a:r>
              <a:rPr lang="en-US" dirty="0">
                <a:latin typeface="Arial" panose="020B0604020202020204" pitchFamily="34" charset="0"/>
                <a:cs typeface="Arial" panose="020B0604020202020204" pitchFamily="34" charset="0"/>
              </a:rPr>
              <a:t> long           cpu=32                20                16  	             7-00:00:00 </a:t>
            </a:r>
          </a:p>
          <a:p>
            <a:r>
              <a:rPr lang="en-US" dirty="0">
                <a:latin typeface="Arial" panose="020B0604020202020204" pitchFamily="34" charset="0"/>
                <a:cs typeface="Arial" panose="020B0604020202020204" pitchFamily="34" charset="0"/>
              </a:rPr>
              <a:t> bigmem     mem=3T             10                                    1-00:00:00 </a:t>
            </a:r>
          </a:p>
          <a:p>
            <a:r>
              <a:rPr lang="en-US" dirty="0">
                <a:latin typeface="Arial" panose="020B0604020202020204" pitchFamily="34" charset="0"/>
                <a:cs typeface="Arial" panose="020B0604020202020204" pitchFamily="34" charset="0"/>
              </a:rPr>
              <a:t> gpu             gres/gpu=8         50                                   2-00:00:00 </a:t>
            </a:r>
          </a:p>
          <a:p>
            <a:r>
              <a:rPr lang="en-US" dirty="0">
                <a:latin typeface="Arial" panose="020B0604020202020204" pitchFamily="34" charset="0"/>
                <a:cs typeface="Arial" panose="020B0604020202020204" pitchFamily="34" charset="0"/>
              </a:rPr>
              <a:t> owner         cpu=99999         3000                                7-00:00:00 </a:t>
            </a:r>
          </a:p>
          <a:p>
            <a:r>
              <a:rPr lang="en-US" dirty="0">
                <a:latin typeface="Arial" panose="020B0604020202020204" pitchFamily="34" charset="0"/>
                <a:cs typeface="Arial" panose="020B0604020202020204" pitchFamily="34" charset="0"/>
              </a:rPr>
              <a:t> owners       cpu=8192           3000                                2-00:00:00 </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donoho</a:t>
            </a:r>
            <a:r>
              <a:rPr lang="en-US" dirty="0">
                <a:latin typeface="Arial" panose="020B0604020202020204" pitchFamily="34" charset="0"/>
                <a:cs typeface="Arial" panose="020B0604020202020204" pitchFamily="34" charset="0"/>
              </a:rPr>
              <a:t>       cpu=40,gres/+    3000                                7-00:00:00 </a:t>
            </a:r>
          </a:p>
          <a:p>
            <a:pPr marL="0" indent="0"/>
            <a:r>
              <a:rPr lang="de-DE" sz="1200" dirty="0">
                <a:solidFill>
                  <a:srgbClr val="4C2F2D"/>
                </a:solidFill>
                <a:latin typeface="Courier" charset="0"/>
              </a:rPr>
              <a:t>      </a:t>
            </a:r>
            <a:r>
              <a:rPr lang="en-US" sz="1200" dirty="0">
                <a:solidFill>
                  <a:srgbClr val="4C2F2D"/>
                </a:solidFill>
                <a:latin typeface="Courier" pitchFamily="2" charset="0"/>
              </a:rPr>
              <a:t>   </a:t>
            </a:r>
            <a:endParaRPr lang="de-DE" sz="1200" dirty="0">
              <a:solidFill>
                <a:srgbClr val="4C2F2D"/>
              </a:solidFill>
              <a:latin typeface="Courier" charset="0"/>
              <a:ea typeface="Courier" charset="0"/>
              <a:cs typeface="Courier" charset="0"/>
            </a:endParaRPr>
          </a:p>
          <a:p>
            <a:pPr marL="0" indent="0"/>
            <a:r>
              <a:rPr lang="de-DE" sz="1200" dirty="0">
                <a:solidFill>
                  <a:srgbClr val="4C2F2D"/>
                </a:solidFill>
                <a:latin typeface="Courier" charset="0"/>
              </a:rPr>
              <a:t>   </a:t>
            </a:r>
            <a:endParaRPr lang="en-US" sz="1200" dirty="0"/>
          </a:p>
          <a:p>
            <a:pPr marL="0" indent="0"/>
            <a:endParaRPr lang="en-US" sz="825" dirty="0"/>
          </a:p>
          <a:p>
            <a:pPr marL="0" indent="0"/>
            <a:endParaRPr lang="en-US" sz="825" dirty="0"/>
          </a:p>
        </p:txBody>
      </p:sp>
    </p:spTree>
    <p:extLst>
      <p:ext uri="{BB962C8B-B14F-4D97-AF65-F5344CB8AC3E}">
        <p14:creationId xmlns:p14="http://schemas.microsoft.com/office/powerpoint/2010/main" val="458417783"/>
      </p:ext>
    </p:extLst>
  </p:cSld>
  <p:clrMapOvr>
    <a:masterClrMapping/>
  </p:clrMapOvr>
  <p:transition spd="slow">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F7D0F-4955-1648-901D-4D9EBC101A30}"/>
              </a:ext>
            </a:extLst>
          </p:cNvPr>
          <p:cNvSpPr>
            <a:spLocks noGrp="1"/>
          </p:cNvSpPr>
          <p:nvPr>
            <p:ph type="title"/>
          </p:nvPr>
        </p:nvSpPr>
        <p:spPr/>
        <p:txBody>
          <a:bodyPr/>
          <a:lstStyle/>
          <a:p>
            <a:r>
              <a:rPr lang="en-US" dirty="0"/>
              <a:t>Singularity Containers</a:t>
            </a:r>
          </a:p>
        </p:txBody>
      </p:sp>
      <p:sp>
        <p:nvSpPr>
          <p:cNvPr id="3" name="Content Placeholder 2">
            <a:extLst>
              <a:ext uri="{FF2B5EF4-FFF2-40B4-BE49-F238E27FC236}">
                <a16:creationId xmlns:a16="http://schemas.microsoft.com/office/drawing/2014/main" id="{267F2684-7639-DF4B-A114-A67898692320}"/>
              </a:ext>
            </a:extLst>
          </p:cNvPr>
          <p:cNvSpPr>
            <a:spLocks noGrp="1"/>
          </p:cNvSpPr>
          <p:nvPr>
            <p:ph sz="quarter" idx="10"/>
          </p:nvPr>
        </p:nvSpPr>
        <p:spPr>
          <a:xfrm>
            <a:off x="940289" y="1283017"/>
            <a:ext cx="7700963" cy="5012056"/>
          </a:xfrm>
        </p:spPr>
        <p:txBody>
          <a:bodyPr/>
          <a:lstStyle/>
          <a:p>
            <a:pPr>
              <a:buFont typeface="Arial" panose="020B0604020202020204" pitchFamily="34" charset="0"/>
              <a:buChar char="•"/>
            </a:pPr>
            <a:r>
              <a:rPr lang="en-US" dirty="0"/>
              <a:t>Singularity containers are great if you have code/data with many dependencies that you cannot install on a cluster</a:t>
            </a:r>
          </a:p>
          <a:p>
            <a:pPr>
              <a:buFont typeface="Arial" panose="020B0604020202020204" pitchFamily="34" charset="0"/>
              <a:buChar char="•"/>
            </a:pPr>
            <a:r>
              <a:rPr lang="en-US" dirty="0"/>
              <a:t>Build the container as root on your local system then move onto cluster and run</a:t>
            </a:r>
          </a:p>
          <a:p>
            <a:pPr>
              <a:buFont typeface="Arial" panose="020B0604020202020204" pitchFamily="34" charset="0"/>
              <a:buChar char="•"/>
            </a:pPr>
            <a:r>
              <a:rPr lang="en-US" dirty="0">
                <a:hlinkClick r:id="rId2"/>
              </a:rPr>
              <a:t>https://www.sylabs.io/docs/</a:t>
            </a:r>
            <a:endParaRPr lang="en-US" dirty="0"/>
          </a:p>
          <a:p>
            <a:pPr marL="0" indent="0"/>
            <a:endParaRPr lang="en-US" dirty="0"/>
          </a:p>
          <a:p>
            <a:endParaRPr lang="en-US" dirty="0"/>
          </a:p>
          <a:p>
            <a:r>
              <a:rPr lang="en-US" dirty="0"/>
              <a:t> </a:t>
            </a:r>
          </a:p>
          <a:p>
            <a:r>
              <a:rPr lang="en-US" dirty="0"/>
              <a:t> </a:t>
            </a:r>
          </a:p>
        </p:txBody>
      </p:sp>
      <p:pic>
        <p:nvPicPr>
          <p:cNvPr id="5" name="Picture 4">
            <a:extLst>
              <a:ext uri="{FF2B5EF4-FFF2-40B4-BE49-F238E27FC236}">
                <a16:creationId xmlns:a16="http://schemas.microsoft.com/office/drawing/2014/main" id="{CC9620CF-2961-584F-B365-C448BF7062E1}"/>
              </a:ext>
            </a:extLst>
          </p:cNvPr>
          <p:cNvPicPr>
            <a:picLocks noChangeAspect="1"/>
          </p:cNvPicPr>
          <p:nvPr/>
        </p:nvPicPr>
        <p:blipFill>
          <a:blip r:embed="rId3"/>
          <a:stretch>
            <a:fillRect/>
          </a:stretch>
        </p:blipFill>
        <p:spPr>
          <a:xfrm>
            <a:off x="1056231" y="2974573"/>
            <a:ext cx="7585021" cy="2697566"/>
          </a:xfrm>
          <a:prstGeom prst="rect">
            <a:avLst/>
          </a:prstGeom>
        </p:spPr>
      </p:pic>
    </p:spTree>
    <p:extLst>
      <p:ext uri="{BB962C8B-B14F-4D97-AF65-F5344CB8AC3E}">
        <p14:creationId xmlns:p14="http://schemas.microsoft.com/office/powerpoint/2010/main" val="1468623706"/>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0213" y="328773"/>
            <a:ext cx="4851971" cy="6095387"/>
          </a:xfrm>
          <a:prstGeom prst="rect">
            <a:avLst/>
          </a:prstGeom>
        </p:spPr>
      </p:pic>
    </p:spTree>
    <p:extLst>
      <p:ext uri="{BB962C8B-B14F-4D97-AF65-F5344CB8AC3E}">
        <p14:creationId xmlns:p14="http://schemas.microsoft.com/office/powerpoint/2010/main" val="10204624"/>
      </p:ext>
    </p:extLst>
  </p:cSld>
  <p:clrMapOvr>
    <a:masterClrMapping/>
  </p:clrMapOvr>
  <p:transition spd="slow">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3"/>
          <p:cNvSpPr>
            <a:spLocks noGrp="1"/>
          </p:cNvSpPr>
          <p:nvPr>
            <p:ph type="title"/>
          </p:nvPr>
        </p:nvSpPr>
        <p:spPr>
          <a:xfrm>
            <a:off x="949325" y="479425"/>
            <a:ext cx="7707313" cy="650875"/>
          </a:xfrm>
        </p:spPr>
        <p:txBody>
          <a:bodyPr/>
          <a:lstStyle/>
          <a:p>
            <a:pPr>
              <a:tabLst>
                <a:tab pos="2790825" algn="l"/>
                <a:tab pos="4051300" algn="l"/>
              </a:tabLst>
            </a:pPr>
            <a:r>
              <a:rPr lang="en-US" altLang="x-none" dirty="0">
                <a:latin typeface="Arial" charset="0"/>
                <a:ea typeface="ＭＳ Ｐゴシック" charset="-128"/>
              </a:rPr>
              <a:t>Sherlock 	       </a:t>
            </a:r>
            <a:r>
              <a:rPr lang="en-US" altLang="x-none" sz="1800" dirty="0">
                <a:solidFill>
                  <a:schemeClr val="tx1"/>
                </a:solidFill>
                <a:latin typeface="Arial" charset="0"/>
                <a:ea typeface="ＭＳ Ｐゴシック" charset="-128"/>
              </a:rPr>
              <a:t>vs</a:t>
            </a:r>
            <a:r>
              <a:rPr lang="en-US" altLang="x-none" sz="1800" dirty="0">
                <a:solidFill>
                  <a:srgbClr val="918873"/>
                </a:solidFill>
                <a:latin typeface="Arial" charset="0"/>
                <a:ea typeface="ＭＳ Ｐゴシック" charset="-128"/>
              </a:rPr>
              <a:t>. </a:t>
            </a:r>
            <a:r>
              <a:rPr lang="en-US" altLang="x-none" dirty="0">
                <a:latin typeface="Arial" charset="0"/>
                <a:ea typeface="ＭＳ Ｐゴシック" charset="-128"/>
              </a:rPr>
              <a:t>	</a:t>
            </a:r>
            <a:r>
              <a:rPr lang="en-US" altLang="x-none" dirty="0" err="1">
                <a:latin typeface="Arial" charset="0"/>
                <a:ea typeface="ＭＳ Ｐゴシック" charset="-128"/>
              </a:rPr>
              <a:t>Farmshare</a:t>
            </a:r>
            <a:endParaRPr lang="en-US" altLang="x-none" dirty="0">
              <a:latin typeface="Arial" charset="0"/>
              <a:ea typeface="ＭＳ Ｐゴシック" charset="-128"/>
            </a:endParaRPr>
          </a:p>
        </p:txBody>
      </p:sp>
      <p:sp>
        <p:nvSpPr>
          <p:cNvPr id="2" name="Content Placeholder 1"/>
          <p:cNvSpPr>
            <a:spLocks noGrp="1"/>
          </p:cNvSpPr>
          <p:nvPr>
            <p:ph sz="quarter" idx="10"/>
          </p:nvPr>
        </p:nvSpPr>
        <p:spPr>
          <a:xfrm>
            <a:off x="955675" y="1130301"/>
            <a:ext cx="3781425" cy="3350260"/>
          </a:xfrm>
        </p:spPr>
        <p:txBody>
          <a:bodyPr wrap="square" numCol="1" anchor="t" anchorCtr="0" compatLnSpc="1">
            <a:prstTxWarp prst="textNoShape">
              <a:avLst/>
            </a:prstTxWarp>
            <a:noAutofit/>
          </a:bodyPr>
          <a:lstStyle/>
          <a:p>
            <a:pPr marL="0" lvl="0" indent="0"/>
            <a:r>
              <a:rPr lang="en-US" sz="1400" dirty="0">
                <a:hlinkClick r:id="rId3"/>
              </a:rPr>
              <a:t>http://www.sherlock.stanford.edu</a:t>
            </a:r>
            <a:endParaRPr lang="en-US" altLang="x-none" dirty="0">
              <a:latin typeface="Arial" charset="0"/>
              <a:ea typeface="ＭＳ Ｐゴシック" charset="-128"/>
            </a:endParaRPr>
          </a:p>
          <a:p>
            <a:pPr lvl="0">
              <a:spcBef>
                <a:spcPts val="600"/>
              </a:spcBef>
              <a:buFont typeface="Arial" charset="0"/>
              <a:buChar char="•"/>
            </a:pPr>
            <a:r>
              <a:rPr lang="en-US" sz="1400" dirty="0"/>
              <a:t>Available for use by all Stanford faculty and their research teams</a:t>
            </a:r>
          </a:p>
          <a:p>
            <a:pPr>
              <a:spcBef>
                <a:spcPts val="600"/>
              </a:spcBef>
              <a:buFont typeface="Arial" charset="0"/>
              <a:buChar char="•"/>
            </a:pPr>
            <a:r>
              <a:rPr lang="en-US" sz="1400" dirty="0"/>
              <a:t>Work done must be directly related to the faculty member's research.</a:t>
            </a:r>
          </a:p>
          <a:p>
            <a:pPr>
              <a:spcBef>
                <a:spcPts val="600"/>
              </a:spcBef>
              <a:buFont typeface="Arial" charset="0"/>
              <a:buChar char="•"/>
            </a:pPr>
            <a:r>
              <a:rPr lang="en-US" sz="1400" dirty="0"/>
              <a:t>A set of servers are free and open to all at Stanford doing sponsored research. Faculty can supplement shared nodes by purchasing additional servers, and become an owner</a:t>
            </a:r>
          </a:p>
          <a:p>
            <a:pPr lvl="2">
              <a:spcBef>
                <a:spcPts val="600"/>
              </a:spcBef>
              <a:buFont typeface="Arial" charset="0"/>
              <a:buChar char="•"/>
            </a:pPr>
            <a:r>
              <a:rPr lang="en-US" sz="1400" dirty="0">
                <a:solidFill>
                  <a:schemeClr val="tx1"/>
                </a:solidFill>
              </a:rPr>
              <a:t>The owning group will have exclusive use of purchased nodes and access to the over 1,100 owner compute nodes when idle.</a:t>
            </a:r>
          </a:p>
        </p:txBody>
      </p:sp>
      <p:sp>
        <p:nvSpPr>
          <p:cNvPr id="3" name="Content Placeholder 2"/>
          <p:cNvSpPr>
            <a:spLocks noGrp="1"/>
          </p:cNvSpPr>
          <p:nvPr>
            <p:ph sz="quarter" idx="11"/>
          </p:nvPr>
        </p:nvSpPr>
        <p:spPr>
          <a:xfrm>
            <a:off x="949325" y="4480560"/>
            <a:ext cx="3779838" cy="1889760"/>
          </a:xfrm>
        </p:spPr>
        <p:txBody>
          <a:bodyPr wrap="square" numCol="1" anchor="t" anchorCtr="0" compatLnSpc="1">
            <a:prstTxWarp prst="textNoShape">
              <a:avLst/>
            </a:prstTxWarp>
          </a:bodyPr>
          <a:lstStyle/>
          <a:p>
            <a:pPr lvl="2"/>
            <a:r>
              <a:rPr lang="en-US" sz="1200" b="1" i="1" dirty="0">
                <a:solidFill>
                  <a:schemeClr val="tx1"/>
                </a:solidFill>
              </a:rPr>
              <a:t>1,325 compute nodes</a:t>
            </a:r>
          </a:p>
          <a:p>
            <a:pPr lvl="2"/>
            <a:r>
              <a:rPr lang="en-US" sz="1200" b="1" i="1" dirty="0">
                <a:solidFill>
                  <a:schemeClr val="tx1"/>
                </a:solidFill>
              </a:rPr>
              <a:t>24,000 CPU cores</a:t>
            </a:r>
          </a:p>
          <a:p>
            <a:pPr lvl="2"/>
            <a:r>
              <a:rPr lang="en-US" sz="1200" b="1" i="1" dirty="0">
                <a:solidFill>
                  <a:schemeClr val="tx1"/>
                </a:solidFill>
              </a:rPr>
              <a:t>1,195 GPUs</a:t>
            </a:r>
          </a:p>
          <a:p>
            <a:pPr lvl="2"/>
            <a:r>
              <a:rPr lang="en-US" sz="1200" b="1" i="1" dirty="0">
                <a:solidFill>
                  <a:schemeClr val="tx1"/>
                </a:solidFill>
              </a:rPr>
              <a:t>1,590 </a:t>
            </a:r>
            <a:r>
              <a:rPr lang="en-US" sz="1200" b="1" i="1" dirty="0" err="1">
                <a:solidFill>
                  <a:schemeClr val="tx1"/>
                </a:solidFill>
              </a:rPr>
              <a:t>TFlops</a:t>
            </a:r>
            <a:endParaRPr lang="en-US" sz="1200" b="1" i="1" dirty="0">
              <a:solidFill>
                <a:schemeClr val="tx1"/>
              </a:solidFill>
            </a:endParaRPr>
          </a:p>
          <a:p>
            <a:pPr lvl="2"/>
            <a:r>
              <a:rPr lang="en-US" sz="1200" b="1" i="1" dirty="0">
                <a:solidFill>
                  <a:schemeClr val="tx1"/>
                </a:solidFill>
              </a:rPr>
              <a:t>3,400 users</a:t>
            </a:r>
          </a:p>
          <a:p>
            <a:pPr lvl="2"/>
            <a:r>
              <a:rPr lang="en-US" sz="1200" b="1" i="1" dirty="0">
                <a:solidFill>
                  <a:schemeClr val="tx1"/>
                </a:solidFill>
              </a:rPr>
              <a:t>547 research groups</a:t>
            </a:r>
          </a:p>
          <a:p>
            <a:pPr lvl="2"/>
            <a:r>
              <a:rPr lang="en-US" sz="1200" b="1" i="1" dirty="0">
                <a:solidFill>
                  <a:schemeClr val="tx1"/>
                </a:solidFill>
              </a:rPr>
              <a:t>109 Owners</a:t>
            </a:r>
          </a:p>
        </p:txBody>
      </p:sp>
      <p:sp>
        <p:nvSpPr>
          <p:cNvPr id="5" name="TextBox 4"/>
          <p:cNvSpPr txBox="1"/>
          <p:nvPr/>
        </p:nvSpPr>
        <p:spPr>
          <a:xfrm>
            <a:off x="925740" y="6108710"/>
            <a:ext cx="7606846" cy="523220"/>
          </a:xfrm>
          <a:prstGeom prst="rect">
            <a:avLst/>
          </a:prstGeom>
          <a:noFill/>
        </p:spPr>
        <p:txBody>
          <a:bodyPr wrap="square" rtlCol="0">
            <a:spAutoFit/>
          </a:bodyPr>
          <a:lstStyle/>
          <a:p>
            <a:pPr algn="ctr"/>
            <a:r>
              <a:rPr lang="en-US" sz="1400" b="1" i="1" dirty="0">
                <a:solidFill>
                  <a:srgbClr val="8C1515"/>
                </a:solidFill>
                <a:latin typeface="Arial" charset="0"/>
                <a:ea typeface="Arial" charset="0"/>
                <a:cs typeface="Arial" charset="0"/>
              </a:rPr>
              <a:t>Sherlock is approved for Medium Risk. Neither system is approved for use with high-risk data, PHI, or PII.</a:t>
            </a:r>
          </a:p>
        </p:txBody>
      </p:sp>
      <p:sp>
        <p:nvSpPr>
          <p:cNvPr id="9" name="Content Placeholder 2"/>
          <p:cNvSpPr txBox="1">
            <a:spLocks/>
          </p:cNvSpPr>
          <p:nvPr/>
        </p:nvSpPr>
        <p:spPr>
          <a:xfrm>
            <a:off x="5029200" y="1130301"/>
            <a:ext cx="3779838" cy="2781299"/>
          </a:xfrm>
          <a:prstGeom prst="rect">
            <a:avLst/>
          </a:prstGeom>
        </p:spPr>
        <p:txBody>
          <a:bodyPr vert="horz" wrap="square" lIns="0" tIns="45720" rIns="0" bIns="45720" numCol="1" rtlCol="0" anchor="t" anchorCtr="0" compatLnSpc="1">
            <a:prstTxWarp prst="textNoShape">
              <a:avLst/>
            </a:prstTxWarp>
            <a:normAutofit/>
          </a:bodyPr>
          <a:lstStyle>
            <a:lvl1pPr marL="342900" indent="-342900" algn="l" defTabSz="457200" rtl="0" eaLnBrk="1" fontAlgn="base" hangingPunct="1">
              <a:spcBef>
                <a:spcPct val="20000"/>
              </a:spcBef>
              <a:spcAft>
                <a:spcPct val="0"/>
              </a:spcAft>
              <a:buClr>
                <a:schemeClr val="bg2"/>
              </a:buClr>
              <a:buFont typeface="Wingdings" charset="2"/>
              <a:defRPr kern="1200" spc="20">
                <a:solidFill>
                  <a:schemeClr val="tx1"/>
                </a:solidFill>
                <a:latin typeface="Arial"/>
                <a:ea typeface="ＭＳ Ｐゴシック" charset="0"/>
                <a:cs typeface="ＭＳ Ｐゴシック" charset="0"/>
              </a:defRPr>
            </a:lvl1pPr>
            <a:lvl2pPr marL="288925" indent="-288925" algn="l" defTabSz="457200" rtl="0" eaLnBrk="1" fontAlgn="base" hangingPunct="1">
              <a:spcBef>
                <a:spcPct val="20000"/>
              </a:spcBef>
              <a:spcAft>
                <a:spcPct val="0"/>
              </a:spcAft>
              <a:buClr>
                <a:schemeClr val="bg2"/>
              </a:buClr>
              <a:buFont typeface="Wingdings" charset="2"/>
              <a:buChar char="§"/>
              <a:defRPr kern="1200">
                <a:solidFill>
                  <a:srgbClr val="595959"/>
                </a:solidFill>
                <a:latin typeface="Arial"/>
                <a:ea typeface="ＭＳ Ｐゴシック" charset="0"/>
                <a:cs typeface="+mn-cs"/>
              </a:defRPr>
            </a:lvl2pPr>
            <a:lvl3pPr marL="569913" indent="-225425" algn="l" defTabSz="457200" rtl="0" eaLnBrk="1" fontAlgn="base" hangingPunct="1">
              <a:spcBef>
                <a:spcPct val="20000"/>
              </a:spcBef>
              <a:spcAft>
                <a:spcPct val="0"/>
              </a:spcAft>
              <a:buClr>
                <a:schemeClr val="bg2"/>
              </a:buClr>
              <a:buSzPct val="102000"/>
              <a:buFont typeface="Source Sans Pro" charset="0"/>
              <a:buChar char="›"/>
              <a:defRPr kern="1200">
                <a:solidFill>
                  <a:srgbClr val="595959"/>
                </a:solidFill>
                <a:latin typeface="Arial"/>
                <a:ea typeface="ＭＳ Ｐゴシック" charset="0"/>
                <a:cs typeface="+mn-cs"/>
              </a:defRPr>
            </a:lvl3pPr>
            <a:lvl4pPr marL="914400" indent="-227013" algn="l" defTabSz="457200" rtl="0" eaLnBrk="1" fontAlgn="base" hangingPunct="1">
              <a:spcBef>
                <a:spcPct val="20000"/>
              </a:spcBef>
              <a:spcAft>
                <a:spcPct val="0"/>
              </a:spcAft>
              <a:buClr>
                <a:schemeClr val="bg2"/>
              </a:buClr>
              <a:buFont typeface="Arial" charset="0"/>
              <a:buChar char="•"/>
              <a:defRPr kern="1200">
                <a:solidFill>
                  <a:srgbClr val="595959"/>
                </a:solidFill>
                <a:latin typeface="Arial"/>
                <a:ea typeface="ＭＳ Ｐゴシック" charset="0"/>
                <a:cs typeface="+mn-cs"/>
              </a:defRPr>
            </a:lvl4pPr>
            <a:lvl5pPr marL="1258888" indent="-227013" algn="l" defTabSz="457200" rtl="0" eaLnBrk="1" fontAlgn="base" hangingPunct="1">
              <a:spcBef>
                <a:spcPct val="20000"/>
              </a:spcBef>
              <a:spcAft>
                <a:spcPct val="0"/>
              </a:spcAft>
              <a:buClr>
                <a:schemeClr val="bg2"/>
              </a:buClr>
              <a:buFont typeface="Source Sans Pro" charset="0"/>
              <a:buChar char="–"/>
              <a:defRPr kern="1200">
                <a:solidFill>
                  <a:srgbClr val="595959"/>
                </a:solidFill>
                <a:latin typeface="Arial"/>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r>
              <a:rPr lang="en-US" sz="1400" dirty="0">
                <a:hlinkClick r:id="rId4"/>
              </a:rPr>
              <a:t>http://farmshare.stanford.edu</a:t>
            </a:r>
            <a:endParaRPr lang="en-US" altLang="x-none" sz="1800" dirty="0">
              <a:latin typeface="Arial" charset="0"/>
              <a:ea typeface="ＭＳ Ｐゴシック" charset="-128"/>
            </a:endParaRPr>
          </a:p>
          <a:p>
            <a:pPr>
              <a:spcBef>
                <a:spcPts val="600"/>
              </a:spcBef>
              <a:buFont typeface="Arial" charset="0"/>
              <a:buChar char="•"/>
            </a:pPr>
            <a:r>
              <a:rPr lang="en-US" sz="1400" dirty="0"/>
              <a:t>Primarily intended for use in coursework and unsponsored research</a:t>
            </a:r>
          </a:p>
          <a:p>
            <a:pPr>
              <a:spcBef>
                <a:spcPts val="600"/>
              </a:spcBef>
              <a:buFont typeface="Arial" charset="0"/>
              <a:buChar char="•"/>
            </a:pPr>
            <a:r>
              <a:rPr lang="en-US" sz="1400" dirty="0"/>
              <a:t>Anyone with a Stanford ID (</a:t>
            </a:r>
            <a:r>
              <a:rPr lang="en-US" sz="1400" dirty="0" err="1"/>
              <a:t>SUNet</a:t>
            </a:r>
            <a:r>
              <a:rPr lang="en-US" sz="1400" dirty="0"/>
              <a:t> ID) can log in</a:t>
            </a:r>
          </a:p>
          <a:p>
            <a:pPr>
              <a:spcBef>
                <a:spcPts val="600"/>
              </a:spcBef>
              <a:buFont typeface="Arial" charset="0"/>
              <a:buChar char="•"/>
            </a:pPr>
            <a:r>
              <a:rPr lang="en-US" sz="1400" dirty="0"/>
              <a:t>Shared servers</a:t>
            </a:r>
          </a:p>
          <a:p>
            <a:pPr>
              <a:spcBef>
                <a:spcPts val="600"/>
              </a:spcBef>
              <a:buFont typeface="Arial" charset="0"/>
              <a:buChar char="•"/>
            </a:pPr>
            <a:r>
              <a:rPr lang="en-US" sz="1400" dirty="0"/>
              <a:t>Helps those doing research have a place to test codes and learn about technical solutions to assist in reaching their research goals, prior to scaling up to Sherlock</a:t>
            </a:r>
          </a:p>
        </p:txBody>
      </p:sp>
      <p:sp>
        <p:nvSpPr>
          <p:cNvPr id="10" name="Content Placeholder 2"/>
          <p:cNvSpPr txBox="1">
            <a:spLocks/>
          </p:cNvSpPr>
          <p:nvPr/>
        </p:nvSpPr>
        <p:spPr>
          <a:xfrm>
            <a:off x="5029200" y="4480560"/>
            <a:ext cx="3779838" cy="2354897"/>
          </a:xfrm>
          <a:prstGeom prst="rect">
            <a:avLst/>
          </a:prstGeom>
        </p:spPr>
        <p:txBody>
          <a:bodyPr vert="horz" wrap="square" lIns="0" tIns="45720" rIns="0" bIns="45720" numCol="1" rtlCol="0" anchor="t" anchorCtr="0" compatLnSpc="1">
            <a:prstTxWarp prst="textNoShape">
              <a:avLst/>
            </a:prstTxWarp>
            <a:normAutofit/>
          </a:bodyPr>
          <a:lstStyle>
            <a:lvl1pPr marL="342900" indent="-342900" algn="l" defTabSz="457200" rtl="0" eaLnBrk="1" fontAlgn="base" hangingPunct="1">
              <a:spcBef>
                <a:spcPct val="20000"/>
              </a:spcBef>
              <a:spcAft>
                <a:spcPct val="0"/>
              </a:spcAft>
              <a:buClr>
                <a:schemeClr val="bg2"/>
              </a:buClr>
              <a:buFont typeface="Wingdings" charset="2"/>
              <a:defRPr kern="1200" spc="20">
                <a:solidFill>
                  <a:schemeClr val="tx1"/>
                </a:solidFill>
                <a:latin typeface="Arial"/>
                <a:ea typeface="ＭＳ Ｐゴシック" charset="0"/>
                <a:cs typeface="ＭＳ Ｐゴシック" charset="0"/>
              </a:defRPr>
            </a:lvl1pPr>
            <a:lvl2pPr marL="288925" indent="-288925" algn="l" defTabSz="457200" rtl="0" eaLnBrk="1" fontAlgn="base" hangingPunct="1">
              <a:spcBef>
                <a:spcPct val="20000"/>
              </a:spcBef>
              <a:spcAft>
                <a:spcPct val="0"/>
              </a:spcAft>
              <a:buClr>
                <a:schemeClr val="bg2"/>
              </a:buClr>
              <a:buFont typeface="Wingdings" charset="2"/>
              <a:buChar char="§"/>
              <a:defRPr kern="1200">
                <a:solidFill>
                  <a:srgbClr val="595959"/>
                </a:solidFill>
                <a:latin typeface="Arial"/>
                <a:ea typeface="ＭＳ Ｐゴシック" charset="0"/>
                <a:cs typeface="+mn-cs"/>
              </a:defRPr>
            </a:lvl2pPr>
            <a:lvl3pPr marL="569913" indent="-225425" algn="l" defTabSz="457200" rtl="0" eaLnBrk="1" fontAlgn="base" hangingPunct="1">
              <a:spcBef>
                <a:spcPct val="20000"/>
              </a:spcBef>
              <a:spcAft>
                <a:spcPct val="0"/>
              </a:spcAft>
              <a:buClr>
                <a:schemeClr val="bg2"/>
              </a:buClr>
              <a:buSzPct val="102000"/>
              <a:buFont typeface="Source Sans Pro" charset="0"/>
              <a:buChar char="›"/>
              <a:defRPr kern="1200">
                <a:solidFill>
                  <a:srgbClr val="595959"/>
                </a:solidFill>
                <a:latin typeface="Arial"/>
                <a:ea typeface="ＭＳ Ｐゴシック" charset="0"/>
                <a:cs typeface="+mn-cs"/>
              </a:defRPr>
            </a:lvl3pPr>
            <a:lvl4pPr marL="914400" indent="-227013" algn="l" defTabSz="457200" rtl="0" eaLnBrk="1" fontAlgn="base" hangingPunct="1">
              <a:spcBef>
                <a:spcPct val="20000"/>
              </a:spcBef>
              <a:spcAft>
                <a:spcPct val="0"/>
              </a:spcAft>
              <a:buClr>
                <a:schemeClr val="bg2"/>
              </a:buClr>
              <a:buFont typeface="Arial" charset="0"/>
              <a:buChar char="•"/>
              <a:defRPr kern="1200">
                <a:solidFill>
                  <a:srgbClr val="595959"/>
                </a:solidFill>
                <a:latin typeface="Arial"/>
                <a:ea typeface="ＭＳ Ｐゴシック" charset="0"/>
                <a:cs typeface="+mn-cs"/>
              </a:defRPr>
            </a:lvl4pPr>
            <a:lvl5pPr marL="1258888" indent="-227013" algn="l" defTabSz="457200" rtl="0" eaLnBrk="1" fontAlgn="base" hangingPunct="1">
              <a:spcBef>
                <a:spcPct val="20000"/>
              </a:spcBef>
              <a:spcAft>
                <a:spcPct val="0"/>
              </a:spcAft>
              <a:buClr>
                <a:schemeClr val="bg2"/>
              </a:buClr>
              <a:buFont typeface="Source Sans Pro" charset="0"/>
              <a:buChar char="–"/>
              <a:defRPr kern="1200">
                <a:solidFill>
                  <a:srgbClr val="595959"/>
                </a:solidFill>
                <a:latin typeface="Arial"/>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2"/>
            <a:r>
              <a:rPr lang="en-US" sz="1200" b="1" i="1" dirty="0">
                <a:solidFill>
                  <a:schemeClr val="tx1"/>
                </a:solidFill>
              </a:rPr>
              <a:t>20  128 GB RAM compute nodes.</a:t>
            </a:r>
          </a:p>
          <a:p>
            <a:pPr lvl="2"/>
            <a:r>
              <a:rPr lang="en-US" sz="1200" b="1" i="1" dirty="0">
                <a:solidFill>
                  <a:schemeClr val="tx1"/>
                </a:solidFill>
              </a:rPr>
              <a:t>4 767 GB RAM compute nodes.</a:t>
            </a:r>
          </a:p>
          <a:p>
            <a:pPr lvl="2"/>
            <a:r>
              <a:rPr lang="en-US" sz="1200" b="1" i="1" dirty="0">
                <a:solidFill>
                  <a:schemeClr val="tx1"/>
                </a:solidFill>
              </a:rPr>
              <a:t>10 128 GB RAM nodes with an Nvidia Tesla K40.</a:t>
            </a:r>
          </a:p>
          <a:p>
            <a:pPr lvl="2"/>
            <a:r>
              <a:rPr lang="en-US" sz="1200" b="1" i="1" dirty="0">
                <a:solidFill>
                  <a:schemeClr val="tx1"/>
                </a:solidFill>
              </a:rPr>
              <a:t>Shared storage for your group or class.</a:t>
            </a:r>
          </a:p>
        </p:txBody>
      </p:sp>
    </p:spTree>
    <p:extLst>
      <p:ext uri="{BB962C8B-B14F-4D97-AF65-F5344CB8AC3E}">
        <p14:creationId xmlns:p14="http://schemas.microsoft.com/office/powerpoint/2010/main" val="384123616"/>
      </p:ext>
    </p:extLst>
  </p:cSld>
  <p:clrMapOvr>
    <a:masterClrMapping/>
  </p:clrMapOvr>
  <p:transition spd="slow">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3A253-DE38-B34D-9E3A-856C83E35F53}"/>
              </a:ext>
            </a:extLst>
          </p:cNvPr>
          <p:cNvSpPr>
            <a:spLocks noGrp="1"/>
          </p:cNvSpPr>
          <p:nvPr>
            <p:ph type="title"/>
          </p:nvPr>
        </p:nvSpPr>
        <p:spPr/>
        <p:txBody>
          <a:bodyPr/>
          <a:lstStyle/>
          <a:p>
            <a:r>
              <a:rPr lang="en-US" dirty="0"/>
              <a:t>The HPC Condo Model</a:t>
            </a:r>
          </a:p>
        </p:txBody>
      </p:sp>
      <p:sp>
        <p:nvSpPr>
          <p:cNvPr id="3" name="Content Placeholder 2">
            <a:extLst>
              <a:ext uri="{FF2B5EF4-FFF2-40B4-BE49-F238E27FC236}">
                <a16:creationId xmlns:a16="http://schemas.microsoft.com/office/drawing/2014/main" id="{466B7D97-9574-5442-9C80-C8223A5CAE8A}"/>
              </a:ext>
            </a:extLst>
          </p:cNvPr>
          <p:cNvSpPr>
            <a:spLocks noGrp="1"/>
          </p:cNvSpPr>
          <p:nvPr>
            <p:ph sz="quarter" idx="10"/>
          </p:nvPr>
        </p:nvSpPr>
        <p:spPr>
          <a:xfrm>
            <a:off x="911714" y="1268730"/>
            <a:ext cx="7700963" cy="5012056"/>
          </a:xfrm>
        </p:spPr>
        <p:txBody>
          <a:bodyPr/>
          <a:lstStyle/>
          <a:p>
            <a:r>
              <a:rPr lang="en-US" dirty="0"/>
              <a:t>Sherlock PIs can buy 1 or more nodes (starting at about $7,500)</a:t>
            </a:r>
          </a:p>
          <a:p>
            <a:endParaRPr lang="en-US" dirty="0"/>
          </a:p>
          <a:p>
            <a:pPr>
              <a:buFont typeface="Arial" panose="020B0604020202020204" pitchFamily="34" charset="0"/>
              <a:buChar char="•"/>
            </a:pPr>
            <a:r>
              <a:rPr lang="en-US" dirty="0"/>
              <a:t>The PI’s group members will have exclusive use of these nodes</a:t>
            </a:r>
          </a:p>
          <a:p>
            <a:pPr>
              <a:buFont typeface="Arial" panose="020B0604020202020204" pitchFamily="34" charset="0"/>
              <a:buChar char="•"/>
            </a:pPr>
            <a:r>
              <a:rPr lang="en-US" dirty="0"/>
              <a:t>Access to idle resources in the owners partition of 1,120 nodes</a:t>
            </a:r>
          </a:p>
          <a:p>
            <a:pPr>
              <a:buFont typeface="Arial" panose="020B0604020202020204" pitchFamily="34" charset="0"/>
              <a:buChar char="•"/>
            </a:pPr>
            <a:r>
              <a:rPr lang="en-US" dirty="0"/>
              <a:t>An owner’s group members will be able to use up to 8,192 CPUs at once in the owners partition</a:t>
            </a:r>
          </a:p>
          <a:p>
            <a:pPr>
              <a:buFont typeface="Arial" panose="020B0604020202020204" pitchFamily="34" charset="0"/>
              <a:buChar char="•"/>
            </a:pPr>
            <a:r>
              <a:rPr lang="en-US" dirty="0"/>
              <a:t>However, jobs in the owners queue are preemptible, if the owner of the node you’re running on wants to use those resources, your job is finished.  So these jobs need to be checkpointed in some way.  Or at the very least you need to be able to logically aggregate the data at that state and restart processing.</a:t>
            </a:r>
          </a:p>
          <a:p>
            <a:pPr marL="0" indent="0"/>
            <a:endParaRPr lang="en-US" dirty="0"/>
          </a:p>
          <a:p>
            <a:pPr marL="0" indent="0"/>
            <a:r>
              <a:rPr lang="en-US" dirty="0"/>
              <a:t>Currently there are 125 owners on Sherlock with a total of 1,158 nodes</a:t>
            </a:r>
          </a:p>
          <a:p>
            <a:pPr marL="0" indent="0"/>
            <a:endParaRPr lang="en-US" dirty="0"/>
          </a:p>
          <a:p>
            <a:pPr marL="0" indent="0"/>
            <a:r>
              <a:rPr lang="en-US" dirty="0">
                <a:hlinkClick r:id="rId2"/>
              </a:rPr>
              <a:t>Sherlock node orders</a:t>
            </a:r>
            <a:r>
              <a:rPr lang="en-US" dirty="0"/>
              <a:t> -https://</a:t>
            </a:r>
            <a:r>
              <a:rPr lang="en-US" dirty="0" err="1"/>
              <a:t>srcc.stanford.edu</a:t>
            </a:r>
            <a:r>
              <a:rPr lang="en-US" dirty="0"/>
              <a:t>/private/sherlock-orders</a:t>
            </a:r>
          </a:p>
        </p:txBody>
      </p:sp>
    </p:spTree>
    <p:extLst>
      <p:ext uri="{BB962C8B-B14F-4D97-AF65-F5344CB8AC3E}">
        <p14:creationId xmlns:p14="http://schemas.microsoft.com/office/powerpoint/2010/main" val="252697209"/>
      </p:ext>
    </p:extLst>
  </p:cSld>
  <p:clrMapOvr>
    <a:masterClrMapping/>
  </p:clrMapOvr>
  <p:transition spd="slow">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F353A-D3A5-C44A-B713-9D5062B3EE07}"/>
              </a:ext>
            </a:extLst>
          </p:cNvPr>
          <p:cNvSpPr>
            <a:spLocks noGrp="1"/>
          </p:cNvSpPr>
          <p:nvPr>
            <p:ph type="title"/>
          </p:nvPr>
        </p:nvSpPr>
        <p:spPr/>
        <p:txBody>
          <a:bodyPr/>
          <a:lstStyle/>
          <a:p>
            <a:r>
              <a:rPr lang="en-US" dirty="0"/>
              <a:t>Future Directions- GIUs and ease of use for HPC</a:t>
            </a:r>
          </a:p>
        </p:txBody>
      </p:sp>
      <p:sp>
        <p:nvSpPr>
          <p:cNvPr id="3" name="Content Placeholder 2">
            <a:extLst>
              <a:ext uri="{FF2B5EF4-FFF2-40B4-BE49-F238E27FC236}">
                <a16:creationId xmlns:a16="http://schemas.microsoft.com/office/drawing/2014/main" id="{5B566BD6-1C29-DF46-8549-9C997F1B003D}"/>
              </a:ext>
            </a:extLst>
          </p:cNvPr>
          <p:cNvSpPr>
            <a:spLocks noGrp="1"/>
          </p:cNvSpPr>
          <p:nvPr>
            <p:ph sz="quarter" idx="10"/>
          </p:nvPr>
        </p:nvSpPr>
        <p:spPr/>
        <p:txBody>
          <a:bodyPr/>
          <a:lstStyle/>
          <a:p>
            <a:endParaRPr lang="en-US" dirty="0"/>
          </a:p>
          <a:p>
            <a:r>
              <a:rPr lang="en-US" dirty="0"/>
              <a:t>Tools have been developed in order to make accessing HPC resources much easier.</a:t>
            </a:r>
          </a:p>
          <a:p>
            <a:endParaRPr lang="en-US" dirty="0"/>
          </a:p>
          <a:p>
            <a:r>
              <a:rPr lang="en-US" dirty="0"/>
              <a:t>Ohio Super Computing Center has developed Open on Demand.</a:t>
            </a:r>
          </a:p>
          <a:p>
            <a:r>
              <a:rPr lang="en-US" dirty="0"/>
              <a:t>Users can access an HPC cluster’s shell, launch jobs, </a:t>
            </a:r>
            <a:r>
              <a:rPr lang="en-US" dirty="0" err="1"/>
              <a:t>Jupyter</a:t>
            </a:r>
            <a:r>
              <a:rPr lang="en-US" dirty="0"/>
              <a:t> notebooks, </a:t>
            </a:r>
            <a:r>
              <a:rPr lang="en-US" dirty="0" err="1"/>
              <a:t>RStudio</a:t>
            </a:r>
            <a:r>
              <a:rPr lang="en-US" dirty="0"/>
              <a:t>, edit files all within their web browser.</a:t>
            </a:r>
          </a:p>
          <a:p>
            <a:endParaRPr lang="en-US" dirty="0"/>
          </a:p>
          <a:p>
            <a:r>
              <a:rPr lang="en-US" dirty="0">
                <a:hlinkClick r:id="rId2"/>
              </a:rPr>
              <a:t>http://openondemand.org/</a:t>
            </a:r>
            <a:endParaRPr lang="en-US" dirty="0"/>
          </a:p>
          <a:p>
            <a:r>
              <a:rPr lang="en-US" dirty="0"/>
              <a:t>Access Sherlock via browser</a:t>
            </a:r>
          </a:p>
          <a:p>
            <a:r>
              <a:rPr lang="en-US" dirty="0">
                <a:hlinkClick r:id="rId3"/>
              </a:rPr>
              <a:t>https://</a:t>
            </a:r>
            <a:r>
              <a:rPr lang="en-US" dirty="0" err="1">
                <a:hlinkClick r:id="rId3"/>
              </a:rPr>
              <a:t>login.sherlock.Stanford.edu</a:t>
            </a:r>
            <a:endParaRPr lang="en-US" dirty="0"/>
          </a:p>
        </p:txBody>
      </p:sp>
      <p:pic>
        <p:nvPicPr>
          <p:cNvPr id="5" name="Picture 4">
            <a:extLst>
              <a:ext uri="{FF2B5EF4-FFF2-40B4-BE49-F238E27FC236}">
                <a16:creationId xmlns:a16="http://schemas.microsoft.com/office/drawing/2014/main" id="{5BAB1553-9BE3-8D46-A758-A0937ED8293C}"/>
              </a:ext>
            </a:extLst>
          </p:cNvPr>
          <p:cNvPicPr>
            <a:picLocks noChangeAspect="1"/>
          </p:cNvPicPr>
          <p:nvPr/>
        </p:nvPicPr>
        <p:blipFill>
          <a:blip r:embed="rId4"/>
          <a:stretch>
            <a:fillRect/>
          </a:stretch>
        </p:blipFill>
        <p:spPr>
          <a:xfrm>
            <a:off x="2800652" y="5099713"/>
            <a:ext cx="4260545" cy="1093414"/>
          </a:xfrm>
          <a:prstGeom prst="rect">
            <a:avLst/>
          </a:prstGeom>
        </p:spPr>
      </p:pic>
    </p:spTree>
    <p:extLst>
      <p:ext uri="{BB962C8B-B14F-4D97-AF65-F5344CB8AC3E}">
        <p14:creationId xmlns:p14="http://schemas.microsoft.com/office/powerpoint/2010/main" val="2623152012"/>
      </p:ext>
    </p:extLst>
  </p:cSld>
  <p:clrMapOvr>
    <a:masterClrMapping/>
  </p:clrMapOvr>
  <p:transition spd="slow">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AFFA-070F-5B48-8FB2-9EE87851F838}"/>
              </a:ext>
            </a:extLst>
          </p:cNvPr>
          <p:cNvSpPr>
            <a:spLocks noGrp="1"/>
          </p:cNvSpPr>
          <p:nvPr>
            <p:ph type="title"/>
          </p:nvPr>
        </p:nvSpPr>
        <p:spPr/>
        <p:txBody>
          <a:bodyPr/>
          <a:lstStyle/>
          <a:p>
            <a:r>
              <a:rPr lang="en-US" dirty="0"/>
              <a:t>Web browser access to Sherlock</a:t>
            </a:r>
          </a:p>
        </p:txBody>
      </p:sp>
      <p:pic>
        <p:nvPicPr>
          <p:cNvPr id="9" name="Content Placeholder 8" descr="A screenshot of a social media post&#10;&#10;Description automatically generated">
            <a:extLst>
              <a:ext uri="{FF2B5EF4-FFF2-40B4-BE49-F238E27FC236}">
                <a16:creationId xmlns:a16="http://schemas.microsoft.com/office/drawing/2014/main" id="{8E833E76-F773-4143-90E8-F50D8A86E1F8}"/>
              </a:ext>
            </a:extLst>
          </p:cNvPr>
          <p:cNvPicPr>
            <a:picLocks noGrp="1" noChangeAspect="1"/>
          </p:cNvPicPr>
          <p:nvPr>
            <p:ph sz="quarter" idx="10"/>
          </p:nvPr>
        </p:nvPicPr>
        <p:blipFill>
          <a:blip r:embed="rId2"/>
          <a:stretch>
            <a:fillRect/>
          </a:stretch>
        </p:blipFill>
        <p:spPr>
          <a:xfrm>
            <a:off x="1032158" y="1211263"/>
            <a:ext cx="7547996" cy="5011737"/>
          </a:xfrm>
        </p:spPr>
      </p:pic>
    </p:spTree>
    <p:extLst>
      <p:ext uri="{BB962C8B-B14F-4D97-AF65-F5344CB8AC3E}">
        <p14:creationId xmlns:p14="http://schemas.microsoft.com/office/powerpoint/2010/main" val="312769352"/>
      </p:ext>
    </p:extLst>
  </p:cSld>
  <p:clrMapOvr>
    <a:masterClrMapping/>
  </p:clrMapOvr>
  <p:transition spd="slow">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a:spLocks noGrp="1"/>
          </p:cNvSpPr>
          <p:nvPr>
            <p:ph type="title"/>
          </p:nvPr>
        </p:nvSpPr>
        <p:spPr>
          <a:xfrm>
            <a:off x="949325" y="479425"/>
            <a:ext cx="7707313" cy="650875"/>
          </a:xfrm>
        </p:spPr>
        <p:txBody>
          <a:bodyPr/>
          <a:lstStyle/>
          <a:p>
            <a:r>
              <a:rPr lang="en-US" altLang="x-none" dirty="0">
                <a:latin typeface="Arial" charset="0"/>
                <a:ea typeface="ＭＳ Ｐゴシック" charset="-128"/>
              </a:rPr>
              <a:t>How Can I Obtain Access to HPC?</a:t>
            </a:r>
          </a:p>
        </p:txBody>
      </p:sp>
      <p:sp>
        <p:nvSpPr>
          <p:cNvPr id="3" name="Content Placeholder 2"/>
          <p:cNvSpPr>
            <a:spLocks noGrp="1"/>
          </p:cNvSpPr>
          <p:nvPr>
            <p:ph sz="quarter" idx="10"/>
          </p:nvPr>
        </p:nvSpPr>
        <p:spPr>
          <a:xfrm>
            <a:off x="955675" y="1168399"/>
            <a:ext cx="7700963" cy="5011737"/>
          </a:xfrm>
        </p:spPr>
        <p:txBody>
          <a:bodyPr>
            <a:normAutofit fontScale="77500" lnSpcReduction="20000"/>
          </a:bodyPr>
          <a:lstStyle/>
          <a:p>
            <a:r>
              <a:rPr lang="en-US" b="1" dirty="0"/>
              <a:t>Sherlock</a:t>
            </a:r>
          </a:p>
          <a:p>
            <a:r>
              <a:rPr lang="en-US" dirty="0"/>
              <a:t>Your PI or Faculty Sponsor simply needs to request an account - </a:t>
            </a:r>
            <a:r>
              <a:rPr lang="en-US" dirty="0">
                <a:hlinkClick r:id="rId3"/>
              </a:rPr>
              <a:t>http://www.sherlock.stanford.edu/</a:t>
            </a:r>
            <a:endParaRPr lang="en-US" dirty="0"/>
          </a:p>
          <a:p>
            <a:endParaRPr lang="en-US" dirty="0"/>
          </a:p>
          <a:p>
            <a:r>
              <a:rPr lang="en-US" b="1" dirty="0" err="1"/>
              <a:t>Farmshare</a:t>
            </a:r>
            <a:endParaRPr lang="en-US" b="1" dirty="0"/>
          </a:p>
          <a:p>
            <a:r>
              <a:rPr lang="en-US" dirty="0"/>
              <a:t>Everyone with a full service </a:t>
            </a:r>
            <a:r>
              <a:rPr lang="en-US" dirty="0" err="1"/>
              <a:t>SUNet</a:t>
            </a:r>
            <a:r>
              <a:rPr lang="en-US" dirty="0"/>
              <a:t> ID can access: </a:t>
            </a:r>
          </a:p>
          <a:p>
            <a:r>
              <a:rPr lang="en-US" dirty="0"/>
              <a:t>Log into </a:t>
            </a:r>
            <a:r>
              <a:rPr lang="en-US" dirty="0" err="1"/>
              <a:t>rice.stanford.edu</a:t>
            </a:r>
            <a:r>
              <a:rPr lang="en-US" dirty="0"/>
              <a:t> using a SSH client</a:t>
            </a:r>
          </a:p>
          <a:p>
            <a:r>
              <a:rPr lang="en-US" dirty="0"/>
              <a:t>	If you have a Mac/PC, open the Terminal application and type: ssh [</a:t>
            </a:r>
            <a:r>
              <a:rPr lang="en-US" dirty="0" err="1"/>
              <a:t>sunet</a:t>
            </a:r>
            <a:r>
              <a:rPr lang="en-US" dirty="0"/>
              <a:t>]@</a:t>
            </a:r>
            <a:r>
              <a:rPr lang="en-US" dirty="0" err="1"/>
              <a:t>rice.stanford.edu</a:t>
            </a:r>
            <a:endParaRPr lang="en-US" dirty="0"/>
          </a:p>
          <a:p>
            <a:r>
              <a:rPr lang="en-US" dirty="0">
                <a:hlinkClick r:id="rId4"/>
              </a:rPr>
              <a:t>https://web.stanford.edu/group/farmshare/cgi-bin/wiki/index.php/Main_Page</a:t>
            </a:r>
            <a:endParaRPr lang="en-US" dirty="0"/>
          </a:p>
          <a:p>
            <a:endParaRPr lang="en-US" dirty="0"/>
          </a:p>
          <a:p>
            <a:r>
              <a:rPr lang="en-US" dirty="0">
                <a:hlinkClick r:id="rId5"/>
              </a:rPr>
              <a:t>https://srcc.stanford.edu/farmshare2</a:t>
            </a:r>
            <a:endParaRPr lang="en-US" dirty="0"/>
          </a:p>
          <a:p>
            <a:endParaRPr lang="en-US" dirty="0"/>
          </a:p>
          <a:p>
            <a:r>
              <a:rPr lang="en-US" b="1" dirty="0"/>
              <a:t>Stanford Genomics Cluster-SCG4</a:t>
            </a:r>
          </a:p>
          <a:p>
            <a:r>
              <a:rPr lang="en-US" dirty="0"/>
              <a:t>Very large bioinformatics stack some free use nodes.  A charged service of the </a:t>
            </a:r>
            <a:r>
              <a:rPr lang="en-US" dirty="0">
                <a:hlinkClick r:id="rId6"/>
              </a:rPr>
              <a:t>Genetics Bioinformatics Service Center</a:t>
            </a:r>
            <a:endParaRPr lang="en-US" dirty="0"/>
          </a:p>
          <a:p>
            <a:endParaRPr lang="en-US" dirty="0"/>
          </a:p>
          <a:p>
            <a:r>
              <a:rPr lang="en-US" dirty="0">
                <a:hlinkClick r:id="rId7"/>
              </a:rPr>
              <a:t>https://web.stanford.edu/group/scgpm/cgi-bin/informatics/wiki/index.php/Scg4_user_guide</a:t>
            </a:r>
            <a:endParaRPr lang="en-US" dirty="0"/>
          </a:p>
          <a:p>
            <a:endParaRPr lang="en-US" dirty="0"/>
          </a:p>
          <a:p>
            <a:r>
              <a:rPr lang="en-US" b="1" dirty="0"/>
              <a:t>UV300 Supercomputer</a:t>
            </a:r>
          </a:p>
          <a:p>
            <a:r>
              <a:rPr lang="en-US" dirty="0"/>
              <a:t>10 TB of RAM over 360 cores, 4 P100 GPUs</a:t>
            </a:r>
          </a:p>
          <a:p>
            <a:r>
              <a:rPr lang="en-US" dirty="0">
                <a:hlinkClick r:id="rId8"/>
              </a:rPr>
              <a:t>http://</a:t>
            </a:r>
            <a:r>
              <a:rPr lang="en-US" dirty="0" err="1">
                <a:hlinkClick r:id="rId8"/>
              </a:rPr>
              <a:t>med.stanford.edu</a:t>
            </a:r>
            <a:r>
              <a:rPr lang="en-US" dirty="0">
                <a:hlinkClick r:id="rId8"/>
              </a:rPr>
              <a:t>/</a:t>
            </a:r>
            <a:r>
              <a:rPr lang="en-US" dirty="0" err="1">
                <a:hlinkClick r:id="rId8"/>
              </a:rPr>
              <a:t>gbsc</a:t>
            </a:r>
            <a:r>
              <a:rPr lang="en-US" dirty="0">
                <a:hlinkClick r:id="rId8"/>
              </a:rPr>
              <a:t>/uv300.html</a:t>
            </a:r>
            <a:endParaRPr lang="en-US" dirty="0"/>
          </a:p>
          <a:p>
            <a:r>
              <a:rPr lang="en-US" dirty="0"/>
              <a:t> </a:t>
            </a:r>
          </a:p>
        </p:txBody>
      </p:sp>
    </p:spTree>
    <p:extLst>
      <p:ext uri="{BB962C8B-B14F-4D97-AF65-F5344CB8AC3E}">
        <p14:creationId xmlns:p14="http://schemas.microsoft.com/office/powerpoint/2010/main" val="1966699979"/>
      </p:ext>
    </p:extLst>
  </p:cSld>
  <p:clrMapOvr>
    <a:masterClrMapping/>
  </p:clrMapOvr>
  <p:transition spd="slow">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92275-B4FE-6449-8F60-0A6704B5729F}"/>
              </a:ext>
            </a:extLst>
          </p:cNvPr>
          <p:cNvSpPr>
            <a:spLocks noGrp="1"/>
          </p:cNvSpPr>
          <p:nvPr>
            <p:ph type="title"/>
          </p:nvPr>
        </p:nvSpPr>
        <p:spPr/>
        <p:txBody>
          <a:bodyPr/>
          <a:lstStyle/>
          <a:p>
            <a:r>
              <a:rPr lang="en-US" dirty="0"/>
              <a:t>HPC resources for projects with large compute needs</a:t>
            </a:r>
          </a:p>
        </p:txBody>
      </p:sp>
      <p:sp>
        <p:nvSpPr>
          <p:cNvPr id="3" name="Content Placeholder 2">
            <a:extLst>
              <a:ext uri="{FF2B5EF4-FFF2-40B4-BE49-F238E27FC236}">
                <a16:creationId xmlns:a16="http://schemas.microsoft.com/office/drawing/2014/main" id="{F96FE64F-6670-1A42-B7CF-27AB45F9E51A}"/>
              </a:ext>
            </a:extLst>
          </p:cNvPr>
          <p:cNvSpPr>
            <a:spLocks noGrp="1"/>
          </p:cNvSpPr>
          <p:nvPr>
            <p:ph sz="quarter" idx="10"/>
          </p:nvPr>
        </p:nvSpPr>
        <p:spPr/>
        <p:txBody>
          <a:bodyPr/>
          <a:lstStyle/>
          <a:p>
            <a:r>
              <a:rPr lang="en-US" b="1" dirty="0"/>
              <a:t>XSEDE</a:t>
            </a:r>
            <a:r>
              <a:rPr lang="en-US" dirty="0"/>
              <a:t> - Extreme Science and Engineering Discovery Environment a powerful, and robust collection of HPC resources and services, a single virtual system that scientists can use to interactively share computing resources, data, and expertise.</a:t>
            </a:r>
          </a:p>
          <a:p>
            <a:r>
              <a:rPr lang="en-US" dirty="0">
                <a:hlinkClick r:id="rId2"/>
              </a:rPr>
              <a:t>https://</a:t>
            </a:r>
            <a:r>
              <a:rPr lang="en-US" dirty="0" err="1">
                <a:hlinkClick r:id="rId2"/>
              </a:rPr>
              <a:t>www.xsede.org</a:t>
            </a:r>
            <a:r>
              <a:rPr lang="en-US" dirty="0"/>
              <a:t>/</a:t>
            </a:r>
          </a:p>
          <a:p>
            <a:endParaRPr lang="en-US" dirty="0"/>
          </a:p>
          <a:p>
            <a:endParaRPr lang="en-US" b="1" dirty="0"/>
          </a:p>
          <a:p>
            <a:r>
              <a:rPr lang="en-US" b="1" dirty="0"/>
              <a:t>Open Science Grid-</a:t>
            </a:r>
          </a:p>
          <a:p>
            <a:r>
              <a:rPr lang="en-US" dirty="0"/>
              <a:t>Facilitates access to HPC clusters. The resources are contributed by the community, organized by the OSG. In the last 12 months, OSG has provided more than 1.2 Billion CPU hours to researchers</a:t>
            </a:r>
          </a:p>
          <a:p>
            <a:r>
              <a:rPr lang="en-US" dirty="0"/>
              <a:t> </a:t>
            </a:r>
            <a:r>
              <a:rPr lang="en-US" dirty="0">
                <a:hlinkClick r:id="rId3"/>
              </a:rPr>
              <a:t>https://</a:t>
            </a:r>
            <a:r>
              <a:rPr lang="en-US" dirty="0" err="1">
                <a:hlinkClick r:id="rId3"/>
              </a:rPr>
              <a:t>www.opensciencegrid.org</a:t>
            </a:r>
            <a:r>
              <a:rPr lang="en-US" dirty="0">
                <a:hlinkClick r:id="rId3"/>
              </a:rPr>
              <a:t>/</a:t>
            </a:r>
            <a:endParaRPr lang="en-US" dirty="0"/>
          </a:p>
          <a:p>
            <a:endParaRPr lang="en-US" dirty="0"/>
          </a:p>
          <a:p>
            <a:endParaRPr lang="en-US" dirty="0"/>
          </a:p>
        </p:txBody>
      </p:sp>
      <p:pic>
        <p:nvPicPr>
          <p:cNvPr id="4" name="Picture 3">
            <a:extLst>
              <a:ext uri="{FF2B5EF4-FFF2-40B4-BE49-F238E27FC236}">
                <a16:creationId xmlns:a16="http://schemas.microsoft.com/office/drawing/2014/main" id="{C93D5FA9-23AB-E94A-B56A-031A452DE3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2685" y="2530002"/>
            <a:ext cx="1860044" cy="1159253"/>
          </a:xfrm>
          <a:prstGeom prst="rect">
            <a:avLst/>
          </a:prstGeom>
        </p:spPr>
      </p:pic>
      <p:pic>
        <p:nvPicPr>
          <p:cNvPr id="5" name="Picture 4">
            <a:extLst>
              <a:ext uri="{FF2B5EF4-FFF2-40B4-BE49-F238E27FC236}">
                <a16:creationId xmlns:a16="http://schemas.microsoft.com/office/drawing/2014/main" id="{358CCDA9-9BBC-A640-BED2-215096CA8D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20378" y="5007676"/>
            <a:ext cx="1729223" cy="980667"/>
          </a:xfrm>
          <a:prstGeom prst="rect">
            <a:avLst/>
          </a:prstGeom>
        </p:spPr>
      </p:pic>
    </p:spTree>
    <p:extLst>
      <p:ext uri="{BB962C8B-B14F-4D97-AF65-F5344CB8AC3E}">
        <p14:creationId xmlns:p14="http://schemas.microsoft.com/office/powerpoint/2010/main" val="254032769"/>
      </p:ext>
    </p:extLst>
  </p:cSld>
  <p:clrMapOvr>
    <a:masterClrMapping/>
  </p:clrMapOvr>
  <p:transition spd="slow">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5699" y="1290970"/>
            <a:ext cx="6263423" cy="3523176"/>
          </a:xfrm>
          <a:prstGeom prst="rect">
            <a:avLst/>
          </a:prstGeom>
        </p:spPr>
      </p:pic>
      <p:sp>
        <p:nvSpPr>
          <p:cNvPr id="2" name="Title 1"/>
          <p:cNvSpPr>
            <a:spLocks noGrp="1"/>
          </p:cNvSpPr>
          <p:nvPr>
            <p:ph type="title"/>
          </p:nvPr>
        </p:nvSpPr>
        <p:spPr/>
        <p:txBody>
          <a:bodyPr/>
          <a:lstStyle/>
          <a:p>
            <a:r>
              <a:rPr lang="en-US" dirty="0"/>
              <a:t>Want to Display Your Work 10x24’ ? Welcome to HIVE</a:t>
            </a:r>
          </a:p>
        </p:txBody>
      </p:sp>
      <p:pic>
        <p:nvPicPr>
          <p:cNvPr id="19" name="Content Placeholder 18"/>
          <p:cNvPicPr>
            <a:picLocks noGrp="1" noChangeAspect="1"/>
          </p:cNvPicPr>
          <p:nvPr>
            <p:ph sz="quarter" idx="10"/>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3510" t="4544" b="6882"/>
          <a:stretch/>
        </p:blipFill>
        <p:spPr>
          <a:xfrm>
            <a:off x="1605699" y="1290970"/>
            <a:ext cx="6823256" cy="3523176"/>
          </a:xfrm>
        </p:spPr>
      </p:pic>
      <p:pic>
        <p:nvPicPr>
          <p:cNvPr id="20" name="Picture 19"/>
          <p:cNvPicPr>
            <a:picLocks noChangeAspect="1"/>
          </p:cNvPicPr>
          <p:nvPr/>
        </p:nvPicPr>
        <p:blipFill>
          <a:blip r:embed="rId5">
            <a:extLst>
              <a:ext uri="{BEBA8EAE-BF5A-486C-A8C5-ECC9F3942E4B}">
                <a14:imgProps xmlns:a14="http://schemas.microsoft.com/office/drawing/2010/main">
                  <a14:imgLayer r:embed="rId6">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1605699" y="1290970"/>
            <a:ext cx="6263423" cy="3523176"/>
          </a:xfrm>
          <a:prstGeom prst="rect">
            <a:avLst/>
          </a:prstGeom>
        </p:spPr>
      </p:pic>
      <p:pic>
        <p:nvPicPr>
          <p:cNvPr id="21" name="Picture 20"/>
          <p:cNvPicPr>
            <a:picLocks noChangeAspect="1"/>
          </p:cNvPicPr>
          <p:nvPr/>
        </p:nvPicPr>
        <p:blipFill rotWithShape="1">
          <a:blip r:embed="rId7">
            <a:extLst>
              <a:ext uri="{28A0092B-C50C-407E-A947-70E740481C1C}">
                <a14:useLocalDpi xmlns:a14="http://schemas.microsoft.com/office/drawing/2010/main" val="0"/>
              </a:ext>
            </a:extLst>
          </a:blip>
          <a:srcRect t="3626" b="5459"/>
          <a:stretch/>
        </p:blipFill>
        <p:spPr>
          <a:xfrm>
            <a:off x="1605699" y="1290970"/>
            <a:ext cx="5824864" cy="3530451"/>
          </a:xfrm>
          <a:prstGeom prst="rect">
            <a:avLst/>
          </a:prstGeom>
        </p:spPr>
      </p:pic>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05699" y="1296924"/>
            <a:ext cx="6111845" cy="3524497"/>
          </a:xfrm>
          <a:prstGeom prst="rect">
            <a:avLst/>
          </a:prstGeom>
        </p:spPr>
      </p:pic>
      <p:pic>
        <p:nvPicPr>
          <p:cNvPr id="17" name="Content Placeholder 16"/>
          <p:cNvPicPr>
            <a:picLocks noGrp="1" noChangeAspect="1"/>
          </p:cNvPicPr>
          <p:nvPr>
            <p:ph sz="quarter" idx="11"/>
          </p:nvPr>
        </p:nvPicPr>
        <p:blipFill>
          <a:blip r:embed="rId9">
            <a:extLst>
              <a:ext uri="{BEBA8EAE-BF5A-486C-A8C5-ECC9F3942E4B}">
                <a14:imgProps xmlns:a14="http://schemas.microsoft.com/office/drawing/2010/main">
                  <a14:imgLayer r:embed="rId10">
                    <a14:imgEffect>
                      <a14:colorTemperature colorTemp="5648"/>
                    </a14:imgEffect>
                    <a14:imgEffect>
                      <a14:saturation sat="181000"/>
                    </a14:imgEffect>
                    <a14:imgEffect>
                      <a14:brightnessContrast contrast="18000"/>
                    </a14:imgEffect>
                  </a14:imgLayer>
                </a14:imgProps>
              </a:ext>
              <a:ext uri="{28A0092B-C50C-407E-A947-70E740481C1C}">
                <a14:useLocalDpi xmlns:a14="http://schemas.microsoft.com/office/drawing/2010/main" val="0"/>
              </a:ext>
            </a:extLst>
          </a:blip>
          <a:stretch>
            <a:fillRect/>
          </a:stretch>
        </p:blipFill>
        <p:spPr>
          <a:xfrm>
            <a:off x="1605699" y="1318714"/>
            <a:ext cx="5252301" cy="3501534"/>
          </a:xfrm>
        </p:spPr>
      </p:pic>
      <p:pic>
        <p:nvPicPr>
          <p:cNvPr id="23" name="Picture 22"/>
          <p:cNvPicPr>
            <a:picLocks noChangeAspect="1"/>
          </p:cNvPicPr>
          <p:nvPr/>
        </p:nvPicPr>
        <p:blipFill>
          <a:blip r:embed="rId11">
            <a:extLst>
              <a:ext uri="{BEBA8EAE-BF5A-486C-A8C5-ECC9F3942E4B}">
                <a14:imgProps xmlns:a14="http://schemas.microsoft.com/office/drawing/2010/main">
                  <a14:imgLayer r:embed="rId12">
                    <a14:imgEffect>
                      <a14:sharpenSoften amount="38000"/>
                    </a14:imgEffect>
                  </a14:imgLayer>
                </a14:imgProps>
              </a:ext>
              <a:ext uri="{28A0092B-C50C-407E-A947-70E740481C1C}">
                <a14:useLocalDpi xmlns:a14="http://schemas.microsoft.com/office/drawing/2010/main" val="0"/>
              </a:ext>
            </a:extLst>
          </a:blip>
          <a:stretch>
            <a:fillRect/>
          </a:stretch>
        </p:blipFill>
        <p:spPr>
          <a:xfrm>
            <a:off x="1605699" y="1297644"/>
            <a:ext cx="5674997" cy="3523777"/>
          </a:xfrm>
          <a:prstGeom prst="rect">
            <a:avLst/>
          </a:prstGeom>
        </p:spPr>
      </p:pic>
      <p:pic>
        <p:nvPicPr>
          <p:cNvPr id="24" name="Picture 2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05699" y="1297644"/>
            <a:ext cx="5737493" cy="3523777"/>
          </a:xfrm>
          <a:prstGeom prst="rect">
            <a:avLst/>
          </a:prstGeom>
        </p:spPr>
      </p:pic>
      <p:pic>
        <p:nvPicPr>
          <p:cNvPr id="25" name="Picture 2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5699" y="1290970"/>
            <a:ext cx="5616195" cy="3524162"/>
          </a:xfrm>
          <a:prstGeom prst="rect">
            <a:avLst/>
          </a:prstGeom>
        </p:spPr>
      </p:pic>
      <p:pic>
        <p:nvPicPr>
          <p:cNvPr id="26" name="Picture 25"/>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605699" y="1297644"/>
            <a:ext cx="6088694" cy="3516502"/>
          </a:xfrm>
          <a:prstGeom prst="rect">
            <a:avLst/>
          </a:prstGeom>
        </p:spPr>
      </p:pic>
      <p:sp>
        <p:nvSpPr>
          <p:cNvPr id="28" name="TextBox 27"/>
          <p:cNvSpPr txBox="1"/>
          <p:nvPr/>
        </p:nvSpPr>
        <p:spPr>
          <a:xfrm>
            <a:off x="0" y="4879903"/>
            <a:ext cx="9144000" cy="492443"/>
          </a:xfrm>
          <a:prstGeom prst="rect">
            <a:avLst/>
          </a:prstGeom>
          <a:noFill/>
        </p:spPr>
        <p:txBody>
          <a:bodyPr wrap="square" rtlCol="0">
            <a:spAutoFit/>
          </a:bodyPr>
          <a:lstStyle/>
          <a:p>
            <a:pPr algn="ctr"/>
            <a:r>
              <a:rPr lang="en-US" sz="1300" dirty="0"/>
              <a:t>10-foot-tall by 24-feet-wide display with 13440x5400 resolution</a:t>
            </a:r>
          </a:p>
          <a:p>
            <a:pPr algn="ctr"/>
            <a:r>
              <a:rPr lang="en-US" sz="1300" dirty="0"/>
              <a:t>and 72 million total active pixels. Located in Huang B050</a:t>
            </a:r>
          </a:p>
        </p:txBody>
      </p:sp>
      <p:sp>
        <p:nvSpPr>
          <p:cNvPr id="30" name="TextBox 29"/>
          <p:cNvSpPr txBox="1"/>
          <p:nvPr/>
        </p:nvSpPr>
        <p:spPr>
          <a:xfrm>
            <a:off x="0" y="5542381"/>
            <a:ext cx="9144000" cy="1477328"/>
          </a:xfrm>
          <a:prstGeom prst="rect">
            <a:avLst/>
          </a:prstGeom>
          <a:noFill/>
        </p:spPr>
        <p:txBody>
          <a:bodyPr wrap="square" rtlCol="0">
            <a:spAutoFit/>
          </a:bodyPr>
          <a:lstStyle/>
          <a:p>
            <a:pPr algn="ctr"/>
            <a:r>
              <a:rPr lang="en-US" sz="1800" i="1" dirty="0"/>
              <a:t>Use multiple displays simultaneously to investigate various aspects of data collection,</a:t>
            </a:r>
          </a:p>
          <a:p>
            <a:pPr algn="ctr"/>
            <a:r>
              <a:rPr lang="en-US" sz="1800" i="1" dirty="0"/>
              <a:t>simulation, and visualization and to zoom in to see detail at previously unheard-of-levels.  Free to use for teaching, research by any groups at Stanford. </a:t>
            </a:r>
          </a:p>
          <a:p>
            <a:pPr algn="ctr"/>
            <a:r>
              <a:rPr lang="en-US" sz="1800" dirty="0">
                <a:hlinkClick r:id="rId16"/>
              </a:rPr>
              <a:t>https://icme.stanford.edu/resources/hive</a:t>
            </a:r>
            <a:endParaRPr lang="en-US" sz="1800" dirty="0"/>
          </a:p>
          <a:p>
            <a:pPr algn="ctr"/>
            <a:endParaRPr lang="en-US" sz="1800" i="1" dirty="0"/>
          </a:p>
        </p:txBody>
      </p:sp>
    </p:spTree>
    <p:extLst>
      <p:ext uri="{BB962C8B-B14F-4D97-AF65-F5344CB8AC3E}">
        <p14:creationId xmlns:p14="http://schemas.microsoft.com/office/powerpoint/2010/main" val="161050645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000"/>
                                  </p:stCondLst>
                                  <p:childTnLst>
                                    <p:set>
                                      <p:cBhvr>
                                        <p:cTn id="9" dur="1" fill="hold">
                                          <p:stCondLst>
                                            <p:cond delay="0"/>
                                          </p:stCondLst>
                                        </p:cTn>
                                        <p:tgtEl>
                                          <p:spTgt spid="27"/>
                                        </p:tgtEl>
                                        <p:attrNameLst>
                                          <p:attrName>style.visibility</p:attrName>
                                        </p:attrNameLst>
                                      </p:cBhvr>
                                      <p:to>
                                        <p:strVal val="hidden"/>
                                      </p:to>
                                    </p:set>
                                  </p:childTnLst>
                                </p:cTn>
                              </p:par>
                              <p:par>
                                <p:cTn id="10" presetID="1" presetClass="entr" presetSubtype="0" fill="hold" nodeType="withEffect">
                                  <p:stCondLst>
                                    <p:cond delay="2000"/>
                                  </p:stCondLst>
                                  <p:childTnLst>
                                    <p:set>
                                      <p:cBhvr>
                                        <p:cTn id="11" dur="1" fill="hold">
                                          <p:stCondLst>
                                            <p:cond delay="0"/>
                                          </p:stCondLst>
                                        </p:cTn>
                                        <p:tgtEl>
                                          <p:spTgt spid="19"/>
                                        </p:tgtEl>
                                        <p:attrNameLst>
                                          <p:attrName>style.visibility</p:attrName>
                                        </p:attrNameLst>
                                      </p:cBhvr>
                                      <p:to>
                                        <p:strVal val="visible"/>
                                      </p:to>
                                    </p:set>
                                  </p:childTnLst>
                                </p:cTn>
                              </p:par>
                            </p:childTnLst>
                          </p:cTn>
                        </p:par>
                        <p:par>
                          <p:cTn id="12" fill="hold">
                            <p:stCondLst>
                              <p:cond delay="2000"/>
                            </p:stCondLst>
                            <p:childTnLst>
                              <p:par>
                                <p:cTn id="13" presetID="1" presetClass="exit" presetSubtype="0" fill="hold" nodeType="afterEffect">
                                  <p:stCondLst>
                                    <p:cond delay="200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ntr" presetSubtype="0" fill="hold" nodeType="withEffect">
                                  <p:stCondLst>
                                    <p:cond delay="2000"/>
                                  </p:stCondLst>
                                  <p:childTnLst>
                                    <p:set>
                                      <p:cBhvr>
                                        <p:cTn id="16" dur="1" fill="hold">
                                          <p:stCondLst>
                                            <p:cond delay="0"/>
                                          </p:stCondLst>
                                        </p:cTn>
                                        <p:tgtEl>
                                          <p:spTgt spid="20"/>
                                        </p:tgtEl>
                                        <p:attrNameLst>
                                          <p:attrName>style.visibility</p:attrName>
                                        </p:attrNameLst>
                                      </p:cBhvr>
                                      <p:to>
                                        <p:strVal val="visible"/>
                                      </p:to>
                                    </p:set>
                                  </p:childTnLst>
                                </p:cTn>
                              </p:par>
                            </p:childTnLst>
                          </p:cTn>
                        </p:par>
                        <p:par>
                          <p:cTn id="17" fill="hold">
                            <p:stCondLst>
                              <p:cond delay="4000"/>
                            </p:stCondLst>
                            <p:childTnLst>
                              <p:par>
                                <p:cTn id="18" presetID="1" presetClass="exit" presetSubtype="0" fill="hold" nodeType="afterEffect">
                                  <p:stCondLst>
                                    <p:cond delay="2000"/>
                                  </p:stCondLst>
                                  <p:childTnLst>
                                    <p:set>
                                      <p:cBhvr>
                                        <p:cTn id="19" dur="1" fill="hold">
                                          <p:stCondLst>
                                            <p:cond delay="0"/>
                                          </p:stCondLst>
                                        </p:cTn>
                                        <p:tgtEl>
                                          <p:spTgt spid="20"/>
                                        </p:tgtEl>
                                        <p:attrNameLst>
                                          <p:attrName>style.visibility</p:attrName>
                                        </p:attrNameLst>
                                      </p:cBhvr>
                                      <p:to>
                                        <p:strVal val="hidden"/>
                                      </p:to>
                                    </p:set>
                                  </p:childTnLst>
                                </p:cTn>
                              </p:par>
                              <p:par>
                                <p:cTn id="20" presetID="1" presetClass="entr" presetSubtype="0" fill="hold" nodeType="withEffect">
                                  <p:stCondLst>
                                    <p:cond delay="2000"/>
                                  </p:stCondLst>
                                  <p:childTnLst>
                                    <p:set>
                                      <p:cBhvr>
                                        <p:cTn id="21" dur="1" fill="hold">
                                          <p:stCondLst>
                                            <p:cond delay="0"/>
                                          </p:stCondLst>
                                        </p:cTn>
                                        <p:tgtEl>
                                          <p:spTgt spid="21"/>
                                        </p:tgtEl>
                                        <p:attrNameLst>
                                          <p:attrName>style.visibility</p:attrName>
                                        </p:attrNameLst>
                                      </p:cBhvr>
                                      <p:to>
                                        <p:strVal val="visible"/>
                                      </p:to>
                                    </p:set>
                                  </p:childTnLst>
                                </p:cTn>
                              </p:par>
                            </p:childTnLst>
                          </p:cTn>
                        </p:par>
                        <p:par>
                          <p:cTn id="22" fill="hold">
                            <p:stCondLst>
                              <p:cond delay="6000"/>
                            </p:stCondLst>
                            <p:childTnLst>
                              <p:par>
                                <p:cTn id="23" presetID="1" presetClass="exit" presetSubtype="0" fill="hold" nodeType="afterEffect">
                                  <p:stCondLst>
                                    <p:cond delay="2000"/>
                                  </p:stCondLst>
                                  <p:childTnLst>
                                    <p:set>
                                      <p:cBhvr>
                                        <p:cTn id="24" dur="1" fill="hold">
                                          <p:stCondLst>
                                            <p:cond delay="0"/>
                                          </p:stCondLst>
                                        </p:cTn>
                                        <p:tgtEl>
                                          <p:spTgt spid="21"/>
                                        </p:tgtEl>
                                        <p:attrNameLst>
                                          <p:attrName>style.visibility</p:attrName>
                                        </p:attrNameLst>
                                      </p:cBhvr>
                                      <p:to>
                                        <p:strVal val="hidden"/>
                                      </p:to>
                                    </p:set>
                                  </p:childTnLst>
                                </p:cTn>
                              </p:par>
                              <p:par>
                                <p:cTn id="25" presetID="1" presetClass="entr" presetSubtype="0" fill="hold" nodeType="withEffect">
                                  <p:stCondLst>
                                    <p:cond delay="2000"/>
                                  </p:stCondLst>
                                  <p:childTnLst>
                                    <p:set>
                                      <p:cBhvr>
                                        <p:cTn id="26" dur="1" fill="hold">
                                          <p:stCondLst>
                                            <p:cond delay="0"/>
                                          </p:stCondLst>
                                        </p:cTn>
                                        <p:tgtEl>
                                          <p:spTgt spid="22"/>
                                        </p:tgtEl>
                                        <p:attrNameLst>
                                          <p:attrName>style.visibility</p:attrName>
                                        </p:attrNameLst>
                                      </p:cBhvr>
                                      <p:to>
                                        <p:strVal val="visible"/>
                                      </p:to>
                                    </p:set>
                                  </p:childTnLst>
                                </p:cTn>
                              </p:par>
                            </p:childTnLst>
                          </p:cTn>
                        </p:par>
                        <p:par>
                          <p:cTn id="27" fill="hold">
                            <p:stCondLst>
                              <p:cond delay="8000"/>
                            </p:stCondLst>
                            <p:childTnLst>
                              <p:par>
                                <p:cTn id="28" presetID="1" presetClass="exit" presetSubtype="0" fill="hold" nodeType="afterEffect">
                                  <p:stCondLst>
                                    <p:cond delay="2000"/>
                                  </p:stCondLst>
                                  <p:childTnLst>
                                    <p:set>
                                      <p:cBhvr>
                                        <p:cTn id="29" dur="1" fill="hold">
                                          <p:stCondLst>
                                            <p:cond delay="0"/>
                                          </p:stCondLst>
                                        </p:cTn>
                                        <p:tgtEl>
                                          <p:spTgt spid="22"/>
                                        </p:tgtEl>
                                        <p:attrNameLst>
                                          <p:attrName>style.visibility</p:attrName>
                                        </p:attrNameLst>
                                      </p:cBhvr>
                                      <p:to>
                                        <p:strVal val="hidden"/>
                                      </p:to>
                                    </p:set>
                                  </p:childTnLst>
                                </p:cTn>
                              </p:par>
                              <p:par>
                                <p:cTn id="30" presetID="1" presetClass="entr" presetSubtype="0" fill="hold" nodeType="withEffect">
                                  <p:stCondLst>
                                    <p:cond delay="2000"/>
                                  </p:stCondLst>
                                  <p:childTnLst>
                                    <p:set>
                                      <p:cBhvr>
                                        <p:cTn id="31" dur="1" fill="hold">
                                          <p:stCondLst>
                                            <p:cond delay="0"/>
                                          </p:stCondLst>
                                        </p:cTn>
                                        <p:tgtEl>
                                          <p:spTgt spid="17"/>
                                        </p:tgtEl>
                                        <p:attrNameLst>
                                          <p:attrName>style.visibility</p:attrName>
                                        </p:attrNameLst>
                                      </p:cBhvr>
                                      <p:to>
                                        <p:strVal val="visible"/>
                                      </p:to>
                                    </p:set>
                                  </p:childTnLst>
                                </p:cTn>
                              </p:par>
                            </p:childTnLst>
                          </p:cTn>
                        </p:par>
                        <p:par>
                          <p:cTn id="32" fill="hold">
                            <p:stCondLst>
                              <p:cond delay="10000"/>
                            </p:stCondLst>
                            <p:childTnLst>
                              <p:par>
                                <p:cTn id="33" presetID="1" presetClass="exit" presetSubtype="0" fill="hold" nodeType="afterEffect">
                                  <p:stCondLst>
                                    <p:cond delay="2000"/>
                                  </p:stCondLst>
                                  <p:childTnLst>
                                    <p:set>
                                      <p:cBhvr>
                                        <p:cTn id="34" dur="1" fill="hold">
                                          <p:stCondLst>
                                            <p:cond delay="0"/>
                                          </p:stCondLst>
                                        </p:cTn>
                                        <p:tgtEl>
                                          <p:spTgt spid="17"/>
                                        </p:tgtEl>
                                        <p:attrNameLst>
                                          <p:attrName>style.visibility</p:attrName>
                                        </p:attrNameLst>
                                      </p:cBhvr>
                                      <p:to>
                                        <p:strVal val="hidden"/>
                                      </p:to>
                                    </p:set>
                                  </p:childTnLst>
                                </p:cTn>
                              </p:par>
                              <p:par>
                                <p:cTn id="35" presetID="1" presetClass="entr" presetSubtype="0" fill="hold" nodeType="withEffect">
                                  <p:stCondLst>
                                    <p:cond delay="2000"/>
                                  </p:stCondLst>
                                  <p:childTnLst>
                                    <p:set>
                                      <p:cBhvr>
                                        <p:cTn id="36" dur="1" fill="hold">
                                          <p:stCondLst>
                                            <p:cond delay="0"/>
                                          </p:stCondLst>
                                        </p:cTn>
                                        <p:tgtEl>
                                          <p:spTgt spid="23"/>
                                        </p:tgtEl>
                                        <p:attrNameLst>
                                          <p:attrName>style.visibility</p:attrName>
                                        </p:attrNameLst>
                                      </p:cBhvr>
                                      <p:to>
                                        <p:strVal val="visible"/>
                                      </p:to>
                                    </p:set>
                                  </p:childTnLst>
                                </p:cTn>
                              </p:par>
                            </p:childTnLst>
                          </p:cTn>
                        </p:par>
                        <p:par>
                          <p:cTn id="37" fill="hold">
                            <p:stCondLst>
                              <p:cond delay="12000"/>
                            </p:stCondLst>
                            <p:childTnLst>
                              <p:par>
                                <p:cTn id="38" presetID="1" presetClass="exit" presetSubtype="0" fill="hold" nodeType="afterEffect">
                                  <p:stCondLst>
                                    <p:cond delay="2000"/>
                                  </p:stCondLst>
                                  <p:childTnLst>
                                    <p:set>
                                      <p:cBhvr>
                                        <p:cTn id="39" dur="1" fill="hold">
                                          <p:stCondLst>
                                            <p:cond delay="0"/>
                                          </p:stCondLst>
                                        </p:cTn>
                                        <p:tgtEl>
                                          <p:spTgt spid="23"/>
                                        </p:tgtEl>
                                        <p:attrNameLst>
                                          <p:attrName>style.visibility</p:attrName>
                                        </p:attrNameLst>
                                      </p:cBhvr>
                                      <p:to>
                                        <p:strVal val="hidden"/>
                                      </p:to>
                                    </p:set>
                                  </p:childTnLst>
                                </p:cTn>
                              </p:par>
                              <p:par>
                                <p:cTn id="40" presetID="1" presetClass="entr" presetSubtype="0" fill="hold" nodeType="withEffect">
                                  <p:stCondLst>
                                    <p:cond delay="2000"/>
                                  </p:stCondLst>
                                  <p:childTnLst>
                                    <p:set>
                                      <p:cBhvr>
                                        <p:cTn id="41" dur="1" fill="hold">
                                          <p:stCondLst>
                                            <p:cond delay="0"/>
                                          </p:stCondLst>
                                        </p:cTn>
                                        <p:tgtEl>
                                          <p:spTgt spid="24"/>
                                        </p:tgtEl>
                                        <p:attrNameLst>
                                          <p:attrName>style.visibility</p:attrName>
                                        </p:attrNameLst>
                                      </p:cBhvr>
                                      <p:to>
                                        <p:strVal val="visible"/>
                                      </p:to>
                                    </p:set>
                                  </p:childTnLst>
                                </p:cTn>
                              </p:par>
                            </p:childTnLst>
                          </p:cTn>
                        </p:par>
                        <p:par>
                          <p:cTn id="42" fill="hold">
                            <p:stCondLst>
                              <p:cond delay="14000"/>
                            </p:stCondLst>
                            <p:childTnLst>
                              <p:par>
                                <p:cTn id="43" presetID="1" presetClass="exit" presetSubtype="0" fill="hold" nodeType="afterEffect">
                                  <p:stCondLst>
                                    <p:cond delay="2000"/>
                                  </p:stCondLst>
                                  <p:childTnLst>
                                    <p:set>
                                      <p:cBhvr>
                                        <p:cTn id="44" dur="1" fill="hold">
                                          <p:stCondLst>
                                            <p:cond delay="0"/>
                                          </p:stCondLst>
                                        </p:cTn>
                                        <p:tgtEl>
                                          <p:spTgt spid="24"/>
                                        </p:tgtEl>
                                        <p:attrNameLst>
                                          <p:attrName>style.visibility</p:attrName>
                                        </p:attrNameLst>
                                      </p:cBhvr>
                                      <p:to>
                                        <p:strVal val="hidden"/>
                                      </p:to>
                                    </p:set>
                                  </p:childTnLst>
                                </p:cTn>
                              </p:par>
                              <p:par>
                                <p:cTn id="45" presetID="1" presetClass="entr" presetSubtype="0" fill="hold" nodeType="withEffect">
                                  <p:stCondLst>
                                    <p:cond delay="2000"/>
                                  </p:stCondLst>
                                  <p:childTnLst>
                                    <p:set>
                                      <p:cBhvr>
                                        <p:cTn id="46" dur="1" fill="hold">
                                          <p:stCondLst>
                                            <p:cond delay="0"/>
                                          </p:stCondLst>
                                        </p:cTn>
                                        <p:tgtEl>
                                          <p:spTgt spid="25"/>
                                        </p:tgtEl>
                                        <p:attrNameLst>
                                          <p:attrName>style.visibility</p:attrName>
                                        </p:attrNameLst>
                                      </p:cBhvr>
                                      <p:to>
                                        <p:strVal val="visible"/>
                                      </p:to>
                                    </p:set>
                                  </p:childTnLst>
                                </p:cTn>
                              </p:par>
                            </p:childTnLst>
                          </p:cTn>
                        </p:par>
                        <p:par>
                          <p:cTn id="47" fill="hold">
                            <p:stCondLst>
                              <p:cond delay="16000"/>
                            </p:stCondLst>
                            <p:childTnLst>
                              <p:par>
                                <p:cTn id="48" presetID="1" presetClass="exit" presetSubtype="0" fill="hold" nodeType="afterEffect">
                                  <p:stCondLst>
                                    <p:cond delay="2000"/>
                                  </p:stCondLst>
                                  <p:childTnLst>
                                    <p:set>
                                      <p:cBhvr>
                                        <p:cTn id="49" dur="1" fill="hold">
                                          <p:stCondLst>
                                            <p:cond delay="0"/>
                                          </p:stCondLst>
                                        </p:cTn>
                                        <p:tgtEl>
                                          <p:spTgt spid="25"/>
                                        </p:tgtEl>
                                        <p:attrNameLst>
                                          <p:attrName>style.visibility</p:attrName>
                                        </p:attrNameLst>
                                      </p:cBhvr>
                                      <p:to>
                                        <p:strVal val="hidden"/>
                                      </p:to>
                                    </p:set>
                                  </p:childTnLst>
                                </p:cTn>
                              </p:par>
                              <p:par>
                                <p:cTn id="50" presetID="1" presetClass="entr" presetSubtype="0" fill="hold" nodeType="withEffect">
                                  <p:stCondLst>
                                    <p:cond delay="2000"/>
                                  </p:stCondLst>
                                  <p:childTnLst>
                                    <p:set>
                                      <p:cBhvr>
                                        <p:cTn id="51"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a:spLocks noGrp="1"/>
          </p:cNvSpPr>
          <p:nvPr>
            <p:ph type="title"/>
          </p:nvPr>
        </p:nvSpPr>
        <p:spPr>
          <a:xfrm>
            <a:off x="949325" y="479425"/>
            <a:ext cx="7707313" cy="650875"/>
          </a:xfrm>
        </p:spPr>
        <p:txBody>
          <a:bodyPr/>
          <a:lstStyle/>
          <a:p>
            <a:r>
              <a:rPr lang="en-US" altLang="x-none" dirty="0">
                <a:latin typeface="Arial" charset="0"/>
                <a:ea typeface="ＭＳ Ｐゴシック" charset="-128"/>
              </a:rPr>
              <a:t>To Learn More</a:t>
            </a:r>
          </a:p>
        </p:txBody>
      </p:sp>
      <p:sp>
        <p:nvSpPr>
          <p:cNvPr id="3" name="Content Placeholder 2"/>
          <p:cNvSpPr>
            <a:spLocks noGrp="1"/>
          </p:cNvSpPr>
          <p:nvPr>
            <p:ph sz="quarter" idx="10"/>
          </p:nvPr>
        </p:nvSpPr>
        <p:spPr>
          <a:xfrm>
            <a:off x="955675" y="1211263"/>
            <a:ext cx="7700963" cy="5011737"/>
          </a:xfrm>
        </p:spPr>
        <p:txBody>
          <a:bodyPr/>
          <a:lstStyle/>
          <a:p>
            <a:pPr marL="0" indent="0">
              <a:spcBef>
                <a:spcPts val="0"/>
              </a:spcBef>
            </a:pPr>
            <a:r>
              <a:rPr lang="en" sz="1600" b="1" dirty="0">
                <a:solidFill>
                  <a:srgbClr val="8C1515"/>
                </a:solidFill>
              </a:rPr>
              <a:t>Documentation </a:t>
            </a:r>
            <a:endParaRPr lang="en-US" sz="1600" b="1" dirty="0">
              <a:solidFill>
                <a:srgbClr val="8C1515"/>
              </a:solidFill>
            </a:endParaRPr>
          </a:p>
          <a:p>
            <a:pPr marL="292100" lvl="2" indent="0">
              <a:buNone/>
            </a:pPr>
            <a:r>
              <a:rPr lang="en-US" sz="1400" dirty="0"/>
              <a:t>Sherlock:     </a:t>
            </a:r>
            <a:r>
              <a:rPr lang="en-US" sz="1400" dirty="0">
                <a:hlinkClick r:id="rId3"/>
              </a:rPr>
              <a:t>http://www.sherlock.stanford.edu/</a:t>
            </a:r>
            <a:endParaRPr lang="en-US" sz="1400" dirty="0"/>
          </a:p>
          <a:p>
            <a:pPr marL="280988" lvl="2" indent="0">
              <a:buNone/>
            </a:pPr>
            <a:r>
              <a:rPr lang="en-US" sz="1400" dirty="0" err="1"/>
              <a:t>Farmshare</a:t>
            </a:r>
            <a:r>
              <a:rPr lang="en-US" sz="1400" dirty="0"/>
              <a:t>: </a:t>
            </a:r>
            <a:r>
              <a:rPr lang="en-US" sz="1400" dirty="0">
                <a:hlinkClick r:id="rId4"/>
              </a:rPr>
              <a:t>http://farmshare.stanford.edu</a:t>
            </a:r>
            <a:endParaRPr lang="en-US" sz="1400" dirty="0"/>
          </a:p>
          <a:p>
            <a:pPr>
              <a:buNone/>
            </a:pPr>
            <a:endParaRPr lang="en-US" sz="1400" u="sng" dirty="0">
              <a:solidFill>
                <a:schemeClr val="hlink"/>
              </a:solidFill>
              <a:hlinkClick r:id="rId5"/>
            </a:endParaRPr>
          </a:p>
          <a:p>
            <a:pPr>
              <a:buNone/>
            </a:pPr>
            <a:r>
              <a:rPr lang="en-US" sz="1600" b="1" dirty="0">
                <a:solidFill>
                  <a:schemeClr val="hlink"/>
                </a:solidFill>
              </a:rPr>
              <a:t>Contact</a:t>
            </a:r>
            <a:endParaRPr lang="en" sz="1600" b="1" dirty="0">
              <a:solidFill>
                <a:schemeClr val="hlink"/>
              </a:solidFill>
              <a:hlinkClick r:id="rId5"/>
            </a:endParaRPr>
          </a:p>
          <a:p>
            <a:pPr marL="280988" lvl="2" indent="0">
              <a:spcBef>
                <a:spcPts val="0"/>
              </a:spcBef>
              <a:buNone/>
            </a:pPr>
            <a:r>
              <a:rPr lang="en" sz="1400" dirty="0"/>
              <a:t>Questions/</a:t>
            </a:r>
            <a:r>
              <a:rPr lang="en-US" sz="1400" dirty="0"/>
              <a:t>Answers</a:t>
            </a:r>
            <a:r>
              <a:rPr lang="en" sz="1400" dirty="0"/>
              <a:t>:</a:t>
            </a:r>
            <a:r>
              <a:rPr lang="en-US" sz="1400" dirty="0"/>
              <a:t> </a:t>
            </a:r>
            <a:r>
              <a:rPr lang="en-US" sz="1400" u="sng" dirty="0">
                <a:solidFill>
                  <a:schemeClr val="hlink"/>
                </a:solidFill>
                <a:hlinkClick r:id="rId6"/>
              </a:rPr>
              <a:t>srcc-suppor</a:t>
            </a:r>
            <a:r>
              <a:rPr lang="en" sz="1400" u="sng" dirty="0">
                <a:solidFill>
                  <a:schemeClr val="hlink"/>
                </a:solidFill>
                <a:hlinkClick r:id="rId6"/>
              </a:rPr>
              <a:t>t@stanford.edu</a:t>
            </a:r>
            <a:r>
              <a:rPr lang="en" sz="1400" dirty="0"/>
              <a:t> </a:t>
            </a:r>
          </a:p>
          <a:p>
            <a:pPr marL="280988" lvl="2" indent="0">
              <a:spcBef>
                <a:spcPts val="0"/>
              </a:spcBef>
              <a:buNone/>
            </a:pPr>
            <a:endParaRPr lang="en-US" sz="1400" dirty="0"/>
          </a:p>
          <a:p>
            <a:pPr marL="280988" lvl="2" indent="0">
              <a:spcBef>
                <a:spcPts val="0"/>
              </a:spcBef>
              <a:buNone/>
            </a:pPr>
            <a:r>
              <a:rPr lang="en-US" sz="1400" dirty="0"/>
              <a:t>SRCC group: </a:t>
            </a:r>
            <a:r>
              <a:rPr lang="en-US" sz="1400" dirty="0">
                <a:hlinkClick r:id="rId7"/>
              </a:rPr>
              <a:t>http://srcc.stanford.edu</a:t>
            </a:r>
            <a:endParaRPr lang="en-US" sz="1400" dirty="0"/>
          </a:p>
          <a:p>
            <a:pPr marL="280988" lvl="2" indent="0">
              <a:buNone/>
            </a:pPr>
            <a:endParaRPr lang="en-US" sz="1400" dirty="0"/>
          </a:p>
          <a:p>
            <a:pPr marL="280988" lvl="2" indent="0">
              <a:buNone/>
            </a:pPr>
            <a:r>
              <a:rPr lang="en-US" sz="1400" dirty="0"/>
              <a:t>Mark Piercy:  </a:t>
            </a:r>
            <a:r>
              <a:rPr lang="en-US" sz="1400" dirty="0">
                <a:hlinkClick r:id="rId8"/>
              </a:rPr>
              <a:t>mpiercy@stanford.edu</a:t>
            </a:r>
          </a:p>
        </p:txBody>
      </p:sp>
    </p:spTree>
    <p:extLst>
      <p:ext uri="{BB962C8B-B14F-4D97-AF65-F5344CB8AC3E}">
        <p14:creationId xmlns:p14="http://schemas.microsoft.com/office/powerpoint/2010/main" val="93797199"/>
      </p:ext>
    </p:extLst>
  </p:cSld>
  <p:clrMapOvr>
    <a:masterClrMapping/>
  </p:clrMapOvr>
  <p:transition spd="slow">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B6B37-610E-694B-BD20-9E14AB70D13D}"/>
              </a:ext>
            </a:extLst>
          </p:cNvPr>
          <p:cNvSpPr>
            <a:spLocks noGrp="1"/>
          </p:cNvSpPr>
          <p:nvPr>
            <p:ph type="title"/>
          </p:nvPr>
        </p:nvSpPr>
        <p:spPr/>
        <p:txBody>
          <a:bodyPr/>
          <a:lstStyle/>
          <a:p>
            <a:r>
              <a:rPr lang="en-US" dirty="0"/>
              <a:t>Links</a:t>
            </a:r>
          </a:p>
        </p:txBody>
      </p:sp>
      <p:sp>
        <p:nvSpPr>
          <p:cNvPr id="3" name="Content Placeholder 2">
            <a:extLst>
              <a:ext uri="{FF2B5EF4-FFF2-40B4-BE49-F238E27FC236}">
                <a16:creationId xmlns:a16="http://schemas.microsoft.com/office/drawing/2014/main" id="{00C5015E-9364-0448-A5C1-B45D893CD5BC}"/>
              </a:ext>
            </a:extLst>
          </p:cNvPr>
          <p:cNvSpPr>
            <a:spLocks noGrp="1"/>
          </p:cNvSpPr>
          <p:nvPr>
            <p:ph sz="quarter" idx="10"/>
          </p:nvPr>
        </p:nvSpPr>
        <p:spPr/>
        <p:txBody>
          <a:bodyPr>
            <a:normAutofit/>
          </a:bodyPr>
          <a:lstStyle/>
          <a:p>
            <a:endParaRPr lang="en-US" sz="1200" dirty="0"/>
          </a:p>
          <a:p>
            <a:r>
              <a:rPr lang="en-US" sz="1000" dirty="0">
                <a:hlinkClick r:id="rId2"/>
              </a:rPr>
              <a:t>https://</a:t>
            </a:r>
            <a:r>
              <a:rPr lang="en-US" sz="1000" dirty="0" err="1">
                <a:hlinkClick r:id="rId2"/>
              </a:rPr>
              <a:t>hpc-carpentry.github.io</a:t>
            </a:r>
            <a:r>
              <a:rPr lang="en-US" sz="1000" dirty="0">
                <a:hlinkClick r:id="rId2"/>
              </a:rPr>
              <a:t>/</a:t>
            </a:r>
            <a:r>
              <a:rPr lang="en-US" sz="1000" dirty="0" err="1">
                <a:hlinkClick r:id="rId2"/>
              </a:rPr>
              <a:t>hpc</a:t>
            </a:r>
            <a:r>
              <a:rPr lang="en-US" sz="1000" dirty="0">
                <a:hlinkClick r:id="rId2"/>
              </a:rPr>
              <a:t>-intro/</a:t>
            </a:r>
            <a:endParaRPr lang="en-US" sz="1000" dirty="0"/>
          </a:p>
          <a:p>
            <a:r>
              <a:rPr lang="en-US" sz="1000" dirty="0">
                <a:hlinkClick r:id="rId3"/>
              </a:rPr>
              <a:t>https://www.sherlock.stanford.edu/docs/overview/glossary/</a:t>
            </a:r>
            <a:endParaRPr lang="en-US" sz="1000" dirty="0"/>
          </a:p>
          <a:p>
            <a:r>
              <a:rPr lang="en-US" sz="1000" dirty="0">
                <a:hlinkClick r:id="rId4"/>
              </a:rPr>
              <a:t>https://slurm.schedmd.com/</a:t>
            </a:r>
            <a:endParaRPr lang="en-US" sz="1000" dirty="0"/>
          </a:p>
          <a:p>
            <a:r>
              <a:rPr lang="en-US" sz="1000" dirty="0">
                <a:hlinkClick r:id="rId5"/>
              </a:rPr>
              <a:t>https://</a:t>
            </a:r>
            <a:r>
              <a:rPr lang="en-US" sz="1000" dirty="0" err="1">
                <a:hlinkClick r:id="rId5"/>
              </a:rPr>
              <a:t>support.ceci-hpc.be</a:t>
            </a:r>
            <a:r>
              <a:rPr lang="en-US" sz="1000" dirty="0">
                <a:hlinkClick r:id="rId5"/>
              </a:rPr>
              <a:t>/doc/_contents/QuickStart/</a:t>
            </a:r>
            <a:r>
              <a:rPr lang="en-US" sz="1000" dirty="0" err="1">
                <a:hlinkClick r:id="rId5"/>
              </a:rPr>
              <a:t>SubmittingJobs</a:t>
            </a:r>
            <a:r>
              <a:rPr lang="en-US" sz="1000" dirty="0">
                <a:hlinkClick r:id="rId5"/>
              </a:rPr>
              <a:t>/</a:t>
            </a:r>
            <a:r>
              <a:rPr lang="en-US" sz="1000" dirty="0" err="1">
                <a:hlinkClick r:id="rId5"/>
              </a:rPr>
              <a:t>SlurmTutorial.html</a:t>
            </a:r>
            <a:endParaRPr lang="en-US" sz="1000" dirty="0"/>
          </a:p>
          <a:p>
            <a:r>
              <a:rPr lang="en-US" sz="1000" dirty="0"/>
              <a:t>GPUs</a:t>
            </a:r>
          </a:p>
          <a:p>
            <a:r>
              <a:rPr lang="en-US" sz="1000" dirty="0">
                <a:hlinkClick r:id="rId6"/>
              </a:rPr>
              <a:t>https://</a:t>
            </a:r>
            <a:r>
              <a:rPr lang="en-US" sz="1000" dirty="0" err="1">
                <a:hlinkClick r:id="rId6"/>
              </a:rPr>
              <a:t>nyu-cds.github.io</a:t>
            </a:r>
            <a:r>
              <a:rPr lang="en-US" sz="1000" dirty="0">
                <a:hlinkClick r:id="rId6"/>
              </a:rPr>
              <a:t>/python-gpu/01-introduction/</a:t>
            </a:r>
            <a:endParaRPr lang="en-US" sz="1000" dirty="0"/>
          </a:p>
          <a:p>
            <a:r>
              <a:rPr lang="en-US" sz="1000" dirty="0">
                <a:hlinkClick r:id="rId7"/>
              </a:rPr>
              <a:t>https://insidehpc.com/2017/03/introduction-gpus-hpc/</a:t>
            </a:r>
            <a:endParaRPr lang="en-US" sz="1000" dirty="0"/>
          </a:p>
          <a:p>
            <a:r>
              <a:rPr lang="en-US" sz="1000" dirty="0">
                <a:hlinkClick r:id="rId8"/>
              </a:rPr>
              <a:t>https://computing.llnl.gov/tutorials/dataheroes/GPUParallelProgramming.pdf</a:t>
            </a:r>
            <a:endParaRPr lang="en-US" sz="1000" dirty="0"/>
          </a:p>
          <a:p>
            <a:r>
              <a:rPr lang="en-US" sz="1000" dirty="0">
                <a:hlinkClick r:id="rId9"/>
              </a:rPr>
              <a:t>https://www.youtube.com/watch?v=49DzPT9HFJM</a:t>
            </a:r>
            <a:endParaRPr lang="en-US" sz="1000" dirty="0"/>
          </a:p>
          <a:p>
            <a:r>
              <a:rPr lang="en-US" sz="1000" dirty="0">
                <a:hlinkClick r:id="rId10"/>
              </a:rPr>
              <a:t>https://storage.googleapis.com/pub-tools-public-publication-data/pdf/43438.pdf</a:t>
            </a:r>
            <a:endParaRPr lang="en-US" sz="1000" dirty="0"/>
          </a:p>
          <a:p>
            <a:r>
              <a:rPr lang="en-US" sz="1000" dirty="0">
                <a:hlinkClick r:id="rId11"/>
              </a:rPr>
              <a:t>https://medium.com/the-mission/why-building-your-own-deep-learning-computer-is-10x-cheaper-than-aws-b1c91b55ce8c</a:t>
            </a:r>
            <a:endParaRPr lang="en-US" sz="1000" dirty="0"/>
          </a:p>
          <a:p>
            <a:r>
              <a:rPr lang="en-US" sz="1000" dirty="0">
                <a:hlinkClick r:id="rId12"/>
              </a:rPr>
              <a:t>https://www.top500.org</a:t>
            </a:r>
            <a:endParaRPr lang="en-US" sz="1000" dirty="0"/>
          </a:p>
          <a:p>
            <a:r>
              <a:rPr lang="en-US" sz="1000" dirty="0">
                <a:hlinkClick r:id="rId13"/>
              </a:rPr>
              <a:t>https://insidehpc.com/</a:t>
            </a:r>
            <a:endParaRPr lang="en-US" sz="1000" dirty="0"/>
          </a:p>
          <a:p>
            <a:endParaRPr lang="en-US" sz="1000" dirty="0"/>
          </a:p>
          <a:p>
            <a:r>
              <a:rPr lang="en-US" sz="1000" dirty="0"/>
              <a:t>Distributed TensorFlow</a:t>
            </a:r>
          </a:p>
          <a:p>
            <a:r>
              <a:rPr lang="en-US" sz="1000" dirty="0">
                <a:hlinkClick r:id="rId14"/>
              </a:rPr>
              <a:t>https://deepsense.ai/tensorflow-on-slurm-clusters/</a:t>
            </a:r>
            <a:endParaRPr lang="en-US" sz="1000" dirty="0"/>
          </a:p>
          <a:p>
            <a:endParaRPr lang="en-US" sz="1000" dirty="0"/>
          </a:p>
          <a:p>
            <a:r>
              <a:rPr lang="en-US" sz="1000" dirty="0"/>
              <a:t>SRCC Acknowledged Publications</a:t>
            </a:r>
          </a:p>
          <a:p>
            <a:r>
              <a:rPr lang="en-US" sz="1000" dirty="0">
                <a:hlinkClick r:id="rId15"/>
              </a:rPr>
              <a:t>https://srcc.stanford.edu/srcc-enabled-publications</a:t>
            </a:r>
            <a:endParaRPr lang="en-US" sz="1000" dirty="0"/>
          </a:p>
          <a:p>
            <a:endParaRPr lang="en-US" sz="1000" dirty="0"/>
          </a:p>
        </p:txBody>
      </p:sp>
    </p:spTree>
    <p:extLst>
      <p:ext uri="{BB962C8B-B14F-4D97-AF65-F5344CB8AC3E}">
        <p14:creationId xmlns:p14="http://schemas.microsoft.com/office/powerpoint/2010/main" val="4195354171"/>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SRCF: Our Data Center</a:t>
            </a:r>
          </a:p>
        </p:txBody>
      </p:sp>
      <p:sp>
        <p:nvSpPr>
          <p:cNvPr id="3" name="Content Placeholder 2"/>
          <p:cNvSpPr>
            <a:spLocks noGrp="1"/>
          </p:cNvSpPr>
          <p:nvPr>
            <p:ph sz="quarter" idx="10"/>
          </p:nvPr>
        </p:nvSpPr>
        <p:spPr/>
        <p:txBody>
          <a:bodyPr/>
          <a:lstStyle/>
          <a:p>
            <a:pPr>
              <a:buFont typeface="Arial" charset="0"/>
              <a:buChar char="•"/>
            </a:pPr>
            <a:r>
              <a:rPr lang="en-US" dirty="0"/>
              <a:t>21,000 sq. ft. high density secure computing facility. </a:t>
            </a:r>
          </a:p>
          <a:p>
            <a:pPr>
              <a:buFont typeface="Arial" charset="0"/>
              <a:buChar char="•"/>
            </a:pPr>
            <a:r>
              <a:rPr lang="en-US" dirty="0"/>
              <a:t>10 and 100GB networked</a:t>
            </a:r>
          </a:p>
          <a:p>
            <a:pPr>
              <a:buFont typeface="Arial" charset="0"/>
              <a:buChar char="•"/>
            </a:pPr>
            <a:r>
              <a:rPr lang="en-US" dirty="0"/>
              <a:t>~4,000 servers</a:t>
            </a:r>
          </a:p>
          <a:p>
            <a:pPr>
              <a:buFont typeface="Arial" charset="0"/>
              <a:buChar char="•"/>
            </a:pPr>
            <a:r>
              <a:rPr lang="en-US" dirty="0"/>
              <a:t>Located on the SLAC campus, leading edge energy conservation features</a:t>
            </a:r>
          </a:p>
          <a:p>
            <a:pPr>
              <a:buFont typeface="Arial" charset="0"/>
              <a:buChar char="•"/>
            </a:pPr>
            <a:r>
              <a:rPr lang="en-US" dirty="0"/>
              <a:t>415V power direct to the server cabinets </a:t>
            </a:r>
          </a:p>
          <a:p>
            <a:pPr>
              <a:buFont typeface="Arial" charset="0"/>
              <a:buChar char="•"/>
            </a:pPr>
            <a:r>
              <a:rPr lang="en-US" dirty="0"/>
              <a:t>100% outside air with all outside air relieved from the space via natural convection (zero fan energy for outside air exhaust).</a:t>
            </a:r>
          </a:p>
          <a:p>
            <a:endParaRPr lang="en-US" dirty="0"/>
          </a:p>
          <a:p>
            <a:r>
              <a:rPr lang="en-US" dirty="0"/>
              <a:t> </a:t>
            </a:r>
          </a:p>
          <a:p>
            <a:endParaRPr lang="en-US" dirty="0"/>
          </a:p>
        </p:txBody>
      </p:sp>
      <p:pic>
        <p:nvPicPr>
          <p:cNvPr id="5" name="Content Placeholder 4"/>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4802707" y="2183173"/>
            <a:ext cx="4254422" cy="2861099"/>
          </a:xfrm>
          <a:prstGeom prst="rect">
            <a:avLst/>
          </a:prstGeom>
        </p:spPr>
      </p:pic>
    </p:spTree>
    <p:extLst>
      <p:ext uri="{BB962C8B-B14F-4D97-AF65-F5344CB8AC3E}">
        <p14:creationId xmlns:p14="http://schemas.microsoft.com/office/powerpoint/2010/main" val="2719267120"/>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124AF-3989-1A4A-A7A7-3E4105E915E2}"/>
              </a:ext>
            </a:extLst>
          </p:cNvPr>
          <p:cNvSpPr>
            <a:spLocks noGrp="1"/>
          </p:cNvSpPr>
          <p:nvPr>
            <p:ph type="title"/>
          </p:nvPr>
        </p:nvSpPr>
        <p:spPr>
          <a:xfrm>
            <a:off x="910275" y="258007"/>
            <a:ext cx="7707862" cy="650699"/>
          </a:xfrm>
        </p:spPr>
        <p:txBody>
          <a:bodyPr/>
          <a:lstStyle/>
          <a:p>
            <a:r>
              <a:rPr lang="en-US" dirty="0"/>
              <a:t>SRCF Data Center</a:t>
            </a:r>
          </a:p>
        </p:txBody>
      </p:sp>
      <p:sp>
        <p:nvSpPr>
          <p:cNvPr id="19" name="TextBox 18">
            <a:extLst>
              <a:ext uri="{FF2B5EF4-FFF2-40B4-BE49-F238E27FC236}">
                <a16:creationId xmlns:a16="http://schemas.microsoft.com/office/drawing/2014/main" id="{610EC660-F967-D64E-B2B5-3CA1CFB8A9C8}"/>
              </a:ext>
            </a:extLst>
          </p:cNvPr>
          <p:cNvSpPr txBox="1"/>
          <p:nvPr/>
        </p:nvSpPr>
        <p:spPr>
          <a:xfrm>
            <a:off x="5115827" y="1204575"/>
            <a:ext cx="2454442" cy="600164"/>
          </a:xfrm>
          <a:prstGeom prst="rect">
            <a:avLst/>
          </a:prstGeom>
          <a:noFill/>
        </p:spPr>
        <p:txBody>
          <a:bodyPr wrap="square" rtlCol="0">
            <a:spAutoFit/>
          </a:bodyPr>
          <a:lstStyle/>
          <a:p>
            <a:r>
              <a:rPr lang="en-US" sz="1100" dirty="0"/>
              <a:t>An example day-</a:t>
            </a:r>
          </a:p>
          <a:p>
            <a:r>
              <a:rPr lang="en-US" sz="1100" dirty="0"/>
              <a:t>IT load 489 kW</a:t>
            </a:r>
          </a:p>
          <a:p>
            <a:r>
              <a:rPr lang="en-US" sz="1100" dirty="0"/>
              <a:t>Facility load 582 kW</a:t>
            </a:r>
          </a:p>
        </p:txBody>
      </p:sp>
      <p:sp>
        <p:nvSpPr>
          <p:cNvPr id="20" name="TextBox 19">
            <a:extLst>
              <a:ext uri="{FF2B5EF4-FFF2-40B4-BE49-F238E27FC236}">
                <a16:creationId xmlns:a16="http://schemas.microsoft.com/office/drawing/2014/main" id="{6485C3D8-E226-6F45-8756-15897F77E6BA}"/>
              </a:ext>
            </a:extLst>
          </p:cNvPr>
          <p:cNvSpPr txBox="1"/>
          <p:nvPr/>
        </p:nvSpPr>
        <p:spPr>
          <a:xfrm>
            <a:off x="5342021" y="2019055"/>
            <a:ext cx="2002055" cy="1277273"/>
          </a:xfrm>
          <a:prstGeom prst="rect">
            <a:avLst/>
          </a:prstGeom>
          <a:noFill/>
        </p:spPr>
        <p:txBody>
          <a:bodyPr wrap="square" rtlCol="0">
            <a:spAutoFit/>
          </a:bodyPr>
          <a:lstStyle/>
          <a:p>
            <a:r>
              <a:rPr lang="en-US" sz="1100" dirty="0"/>
              <a:t>Racks</a:t>
            </a:r>
          </a:p>
          <a:p>
            <a:r>
              <a:rPr lang="en-US" sz="1100" dirty="0"/>
              <a:t>Servers(nodes)</a:t>
            </a:r>
          </a:p>
          <a:p>
            <a:r>
              <a:rPr lang="en-US" sz="1100" dirty="0"/>
              <a:t>UPS</a:t>
            </a:r>
          </a:p>
          <a:p>
            <a:r>
              <a:rPr lang="en-US" sz="1100" dirty="0"/>
              <a:t>Generators  </a:t>
            </a:r>
          </a:p>
          <a:p>
            <a:r>
              <a:rPr lang="en-US" sz="1100" dirty="0"/>
              <a:t>Networking/Fiber</a:t>
            </a:r>
          </a:p>
          <a:p>
            <a:r>
              <a:rPr lang="en-US" sz="1100" dirty="0"/>
              <a:t>Cooling</a:t>
            </a:r>
          </a:p>
          <a:p>
            <a:r>
              <a:rPr lang="en-US" sz="1100" dirty="0"/>
              <a:t>Electrical </a:t>
            </a:r>
          </a:p>
        </p:txBody>
      </p:sp>
      <p:pic>
        <p:nvPicPr>
          <p:cNvPr id="22" name="Picture 21" descr="A close up of a computer&#10;&#10;Description automatically generated">
            <a:extLst>
              <a:ext uri="{FF2B5EF4-FFF2-40B4-BE49-F238E27FC236}">
                <a16:creationId xmlns:a16="http://schemas.microsoft.com/office/drawing/2014/main" id="{09E82161-2545-6E4C-8A81-9F9A99D25AF8}"/>
              </a:ext>
            </a:extLst>
          </p:cNvPr>
          <p:cNvPicPr>
            <a:picLocks noChangeAspect="1"/>
          </p:cNvPicPr>
          <p:nvPr/>
        </p:nvPicPr>
        <p:blipFill>
          <a:blip r:embed="rId2"/>
          <a:stretch>
            <a:fillRect/>
          </a:stretch>
        </p:blipFill>
        <p:spPr>
          <a:xfrm>
            <a:off x="746646" y="3599130"/>
            <a:ext cx="3825354" cy="3181752"/>
          </a:xfrm>
          <a:prstGeom prst="rect">
            <a:avLst/>
          </a:prstGeom>
        </p:spPr>
      </p:pic>
      <p:pic>
        <p:nvPicPr>
          <p:cNvPr id="24" name="Picture 23" descr="A display in a room&#10;&#10;Description automatically generated">
            <a:extLst>
              <a:ext uri="{FF2B5EF4-FFF2-40B4-BE49-F238E27FC236}">
                <a16:creationId xmlns:a16="http://schemas.microsoft.com/office/drawing/2014/main" id="{45B29821-117A-EA4A-AA9D-DCE763981052}"/>
              </a:ext>
            </a:extLst>
          </p:cNvPr>
          <p:cNvPicPr>
            <a:picLocks noChangeAspect="1"/>
          </p:cNvPicPr>
          <p:nvPr/>
        </p:nvPicPr>
        <p:blipFill>
          <a:blip r:embed="rId3"/>
          <a:stretch>
            <a:fillRect/>
          </a:stretch>
        </p:blipFill>
        <p:spPr>
          <a:xfrm>
            <a:off x="4894446" y="3510644"/>
            <a:ext cx="3825354" cy="2869016"/>
          </a:xfrm>
          <a:prstGeom prst="rect">
            <a:avLst/>
          </a:prstGeom>
        </p:spPr>
      </p:pic>
      <p:pic>
        <p:nvPicPr>
          <p:cNvPr id="26" name="Picture 25" descr="A close up of a computer&#10;&#10;Description automatically generated">
            <a:extLst>
              <a:ext uri="{FF2B5EF4-FFF2-40B4-BE49-F238E27FC236}">
                <a16:creationId xmlns:a16="http://schemas.microsoft.com/office/drawing/2014/main" id="{08D9B3CD-28DD-D243-9F54-478624D21A47}"/>
              </a:ext>
            </a:extLst>
          </p:cNvPr>
          <p:cNvPicPr>
            <a:picLocks noChangeAspect="1"/>
          </p:cNvPicPr>
          <p:nvPr/>
        </p:nvPicPr>
        <p:blipFill>
          <a:blip r:embed="rId4"/>
          <a:stretch>
            <a:fillRect/>
          </a:stretch>
        </p:blipFill>
        <p:spPr>
          <a:xfrm>
            <a:off x="910275" y="1052544"/>
            <a:ext cx="4066116" cy="2294812"/>
          </a:xfrm>
          <a:prstGeom prst="rect">
            <a:avLst/>
          </a:prstGeom>
        </p:spPr>
      </p:pic>
    </p:spTree>
    <p:extLst>
      <p:ext uri="{BB962C8B-B14F-4D97-AF65-F5344CB8AC3E}">
        <p14:creationId xmlns:p14="http://schemas.microsoft.com/office/powerpoint/2010/main" val="2730053199"/>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a:spLocks noGrp="1"/>
          </p:cNvSpPr>
          <p:nvPr>
            <p:ph type="title"/>
          </p:nvPr>
        </p:nvSpPr>
        <p:spPr>
          <a:xfrm>
            <a:off x="949325" y="479425"/>
            <a:ext cx="7707313" cy="650875"/>
          </a:xfrm>
        </p:spPr>
        <p:txBody>
          <a:bodyPr/>
          <a:lstStyle/>
          <a:p>
            <a:r>
              <a:rPr lang="en-US" altLang="x-none" dirty="0">
                <a:latin typeface="Arial" charset="0"/>
                <a:ea typeface="ＭＳ Ｐゴシック" charset="-128"/>
              </a:rPr>
              <a:t>What is High Performance Computing (HPC)</a:t>
            </a:r>
          </a:p>
        </p:txBody>
      </p:sp>
      <p:sp>
        <p:nvSpPr>
          <p:cNvPr id="3" name="Content Placeholder 2"/>
          <p:cNvSpPr>
            <a:spLocks noGrp="1"/>
          </p:cNvSpPr>
          <p:nvPr>
            <p:ph sz="quarter" idx="10"/>
          </p:nvPr>
        </p:nvSpPr>
        <p:spPr>
          <a:xfrm>
            <a:off x="955675" y="1211263"/>
            <a:ext cx="7700963" cy="5011737"/>
          </a:xfrm>
        </p:spPr>
        <p:txBody>
          <a:bodyPr>
            <a:normAutofit fontScale="92500" lnSpcReduction="10000"/>
          </a:bodyPr>
          <a:lstStyle/>
          <a:p>
            <a:pPr marL="0" indent="0" algn="ctr" fontAlgn="auto">
              <a:spcAft>
                <a:spcPts val="0"/>
              </a:spcAft>
              <a:defRPr/>
            </a:pPr>
            <a:r>
              <a:rPr lang="en-US" i="1" dirty="0"/>
              <a:t>“HPC generally refers to the practice of aggregating computing power in a way that delivers much higher performance than one could get from a typical desktop computer or workstation in order to solve large problems.” – Inside HPC </a:t>
            </a:r>
          </a:p>
          <a:p>
            <a:pPr marL="0" indent="0" fontAlgn="auto">
              <a:spcAft>
                <a:spcPts val="0"/>
              </a:spcAft>
              <a:defRPr/>
            </a:pPr>
            <a:r>
              <a:rPr lang="en-US" dirty="0"/>
              <a:t>A </a:t>
            </a:r>
            <a:r>
              <a:rPr lang="en-US" b="1" dirty="0"/>
              <a:t>computer cluster</a:t>
            </a:r>
            <a:r>
              <a:rPr lang="en-US" dirty="0"/>
              <a:t> is a set of connected computers working together so that, in many respects, they can be viewed as a single system. Clusters are composed of nodes set to perform the same task, controlled and scheduled by software.</a:t>
            </a:r>
          </a:p>
          <a:p>
            <a:pPr marL="0" indent="0" fontAlgn="auto">
              <a:spcAft>
                <a:spcPts val="0"/>
              </a:spcAft>
              <a:defRPr/>
            </a:pPr>
            <a:endParaRPr lang="en-US" dirty="0"/>
          </a:p>
          <a:p>
            <a:pPr marL="0" indent="0" fontAlgn="auto">
              <a:spcAft>
                <a:spcPts val="0"/>
              </a:spcAft>
              <a:defRPr/>
            </a:pPr>
            <a:r>
              <a:rPr lang="en-US" dirty="0"/>
              <a:t>A </a:t>
            </a:r>
            <a:r>
              <a:rPr lang="en-US" b="1" dirty="0"/>
              <a:t>distributed system </a:t>
            </a:r>
            <a:r>
              <a:rPr lang="en-US" dirty="0"/>
              <a:t>is a system whose components (nodes) are located on different networked computers (via Infiniband, Ethernet), which then communicate and coordinate their actions by passing messages to one other. The components interact with one other in order to achieve a common goal- greater computing power than individual computers. </a:t>
            </a:r>
          </a:p>
          <a:p>
            <a:pPr marL="0" indent="0" fontAlgn="auto">
              <a:spcAft>
                <a:spcPts val="0"/>
              </a:spcAft>
              <a:defRPr/>
            </a:pPr>
            <a:endParaRPr lang="en-US" i="1" dirty="0"/>
          </a:p>
          <a:p>
            <a:pPr marL="0" indent="0" fontAlgn="auto">
              <a:spcAft>
                <a:spcPts val="0"/>
              </a:spcAft>
              <a:defRPr/>
            </a:pPr>
            <a:r>
              <a:rPr lang="en-US" b="1" dirty="0"/>
              <a:t>Parallel computing</a:t>
            </a:r>
            <a:r>
              <a:rPr lang="en-US" dirty="0"/>
              <a:t> is a type of computation in which many calculations or the execution of processes are carried out simultaneously.</a:t>
            </a:r>
            <a:r>
              <a:rPr lang="en-US" baseline="30000" dirty="0"/>
              <a:t>  </a:t>
            </a:r>
            <a:r>
              <a:rPr lang="en-US" dirty="0"/>
              <a:t> Large problems can often be divided into smaller ones, which can then be solved at the same time. </a:t>
            </a:r>
            <a:endParaRPr lang="en-US" i="1" dirty="0"/>
          </a:p>
          <a:p>
            <a:pPr marL="0" indent="0" fontAlgn="auto">
              <a:spcAft>
                <a:spcPts val="0"/>
              </a:spcAft>
              <a:buFont typeface="Arial"/>
              <a:buNone/>
              <a:defRPr/>
            </a:pPr>
            <a:endParaRPr lang="en-US" dirty="0">
              <a:ea typeface="+mn-ea"/>
              <a:cs typeface="+mn-cs"/>
            </a:endParaRPr>
          </a:p>
          <a:p>
            <a:pPr lvl="1" fontAlgn="auto">
              <a:spcAft>
                <a:spcPts val="0"/>
              </a:spcAft>
              <a:buFont typeface="Wingdings" pitchFamily="2" charset="2"/>
              <a:buChar char="§"/>
              <a:defRPr/>
            </a:pPr>
            <a:endParaRPr lang="en-US" dirty="0">
              <a:solidFill>
                <a:schemeClr val="tx1">
                  <a:lumMod val="65000"/>
                  <a:lumOff val="35000"/>
                </a:schemeClr>
              </a:solidFill>
              <a:ea typeface="+mn-ea"/>
            </a:endParaRP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4D3DC-0C67-BD4D-869A-407372201F1E}"/>
              </a:ext>
            </a:extLst>
          </p:cNvPr>
          <p:cNvSpPr>
            <a:spLocks noGrp="1"/>
          </p:cNvSpPr>
          <p:nvPr>
            <p:ph type="title"/>
          </p:nvPr>
        </p:nvSpPr>
        <p:spPr/>
        <p:txBody>
          <a:bodyPr/>
          <a:lstStyle/>
          <a:p>
            <a:pPr algn="ctr"/>
            <a:r>
              <a:rPr lang="en-US" dirty="0">
                <a:solidFill>
                  <a:srgbClr val="8C1515"/>
                </a:solidFill>
              </a:rPr>
              <a:t>When will I need it?</a:t>
            </a:r>
            <a:br>
              <a:rPr lang="en-US" dirty="0">
                <a:solidFill>
                  <a:srgbClr val="8C1515"/>
                </a:solidFill>
              </a:rPr>
            </a:br>
            <a:endParaRPr lang="en-US" dirty="0"/>
          </a:p>
        </p:txBody>
      </p:sp>
      <p:sp>
        <p:nvSpPr>
          <p:cNvPr id="3" name="Content Placeholder 2">
            <a:extLst>
              <a:ext uri="{FF2B5EF4-FFF2-40B4-BE49-F238E27FC236}">
                <a16:creationId xmlns:a16="http://schemas.microsoft.com/office/drawing/2014/main" id="{3546D9C9-4B54-D146-B8AC-7EAE3D925EC2}"/>
              </a:ext>
            </a:extLst>
          </p:cNvPr>
          <p:cNvSpPr>
            <a:spLocks noGrp="1"/>
          </p:cNvSpPr>
          <p:nvPr>
            <p:ph sz="quarter" idx="10"/>
          </p:nvPr>
        </p:nvSpPr>
        <p:spPr/>
        <p:txBody>
          <a:bodyPr>
            <a:normAutofit fontScale="92500" lnSpcReduction="10000"/>
          </a:bodyPr>
          <a:lstStyle/>
          <a:p>
            <a:pPr indent="9525"/>
            <a:r>
              <a:rPr lang="en-US" dirty="0"/>
              <a:t>When your computing needs are above and beyond what an average laptop or desktop can handle in terms of data storage, CPU, RAM, </a:t>
            </a:r>
            <a:r>
              <a:rPr lang="en-US" dirty="0" err="1"/>
              <a:t>i</a:t>
            </a:r>
            <a:r>
              <a:rPr lang="en-US" dirty="0"/>
              <a:t>/o, availability and networking.</a:t>
            </a:r>
          </a:p>
          <a:p>
            <a:pPr indent="9525"/>
            <a:endParaRPr lang="en-US" dirty="0"/>
          </a:p>
          <a:p>
            <a:pPr indent="9525"/>
            <a:r>
              <a:rPr lang="en-US" dirty="0"/>
              <a:t>Almost every field of </a:t>
            </a:r>
            <a:r>
              <a:rPr lang="en-US" i="1" dirty="0"/>
              <a:t>research where simulations, large computation or data is needed</a:t>
            </a:r>
            <a:r>
              <a:rPr lang="en-US" dirty="0"/>
              <a:t>: Astrophysics, Machine/Deep Learning, Social Sciences, Biology, Chemistry, Economics.  Most common software run: R, </a:t>
            </a:r>
            <a:r>
              <a:rPr lang="en-US" dirty="0" err="1"/>
              <a:t>Matlab</a:t>
            </a:r>
            <a:r>
              <a:rPr lang="en-US" dirty="0"/>
              <a:t>, and Python</a:t>
            </a:r>
          </a:p>
          <a:p>
            <a:pPr indent="9525"/>
            <a:endParaRPr lang="en-US" dirty="0"/>
          </a:p>
          <a:p>
            <a:pPr indent="9525"/>
            <a:r>
              <a:rPr lang="en-US" dirty="0"/>
              <a:t>As far as the user is concerned it’s all about power:</a:t>
            </a:r>
          </a:p>
          <a:p>
            <a:pPr indent="9525"/>
            <a:endParaRPr lang="en-US" dirty="0"/>
          </a:p>
          <a:p>
            <a:r>
              <a:rPr lang="en-US" dirty="0"/>
              <a:t>[</a:t>
            </a:r>
            <a:r>
              <a:rPr lang="en-US" b="1" dirty="0"/>
              <a:t>mpiercy</a:t>
            </a:r>
            <a:r>
              <a:rPr lang="en-US" dirty="0"/>
              <a:t>@sh-ln04 </a:t>
            </a:r>
            <a:r>
              <a:rPr lang="en-US" b="1" dirty="0"/>
              <a:t>login!</a:t>
            </a:r>
            <a:r>
              <a:rPr lang="en-US" dirty="0"/>
              <a:t> ~]$ </a:t>
            </a:r>
            <a:r>
              <a:rPr lang="en-US" dirty="0" err="1"/>
              <a:t>sinfo</a:t>
            </a:r>
            <a:r>
              <a:rPr lang="en-US" dirty="0"/>
              <a:t> --format=%C</a:t>
            </a:r>
          </a:p>
          <a:p>
            <a:r>
              <a:rPr lang="en-US" dirty="0"/>
              <a:t>CPUS(A/I/O/T)</a:t>
            </a:r>
          </a:p>
          <a:p>
            <a:r>
              <a:rPr lang="en-US" dirty="0"/>
              <a:t>23094/1557/701/25352</a:t>
            </a:r>
          </a:p>
          <a:p>
            <a:r>
              <a:rPr lang="en-US" dirty="0"/>
              <a:t>(allocated/idle/other/total)</a:t>
            </a:r>
          </a:p>
          <a:p>
            <a:r>
              <a:rPr lang="en-US" dirty="0"/>
              <a:t>So- 25,352 CPUs on Sherlock</a:t>
            </a:r>
          </a:p>
          <a:p>
            <a:endParaRPr lang="en-US" b="1" dirty="0"/>
          </a:p>
          <a:p>
            <a:r>
              <a:rPr lang="en-US" dirty="0"/>
              <a:t>(ONL’s Summit has 2,282,544!)</a:t>
            </a:r>
          </a:p>
          <a:p>
            <a:endParaRPr lang="en-US" b="1" dirty="0"/>
          </a:p>
          <a:p>
            <a:endParaRPr lang="en-US" dirty="0"/>
          </a:p>
        </p:txBody>
      </p:sp>
    </p:spTree>
    <p:extLst>
      <p:ext uri="{BB962C8B-B14F-4D97-AF65-F5344CB8AC3E}">
        <p14:creationId xmlns:p14="http://schemas.microsoft.com/office/powerpoint/2010/main" val="1432878934"/>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3"/>
          <p:cNvSpPr>
            <a:spLocks noGrp="1"/>
          </p:cNvSpPr>
          <p:nvPr>
            <p:ph type="title"/>
          </p:nvPr>
        </p:nvSpPr>
        <p:spPr>
          <a:xfrm>
            <a:off x="949325" y="479425"/>
            <a:ext cx="7707313" cy="650875"/>
          </a:xfrm>
        </p:spPr>
        <p:txBody>
          <a:bodyPr/>
          <a:lstStyle/>
          <a:p>
            <a:pPr>
              <a:tabLst>
                <a:tab pos="3879850" algn="l"/>
              </a:tabLst>
            </a:pPr>
            <a:r>
              <a:rPr lang="en-US" altLang="x-none" sz="2000" dirty="0">
                <a:latin typeface="Arial" charset="0"/>
                <a:ea typeface="ＭＳ Ｐゴシック" charset="-128"/>
              </a:rPr>
              <a:t>Personal Computers             </a:t>
            </a:r>
            <a:r>
              <a:rPr lang="en-US" altLang="x-none" sz="1800" dirty="0">
                <a:solidFill>
                  <a:srgbClr val="918873"/>
                </a:solidFill>
                <a:latin typeface="Arial" charset="0"/>
                <a:ea typeface="ＭＳ Ｐゴシック" charset="-128"/>
              </a:rPr>
              <a:t>vs.</a:t>
            </a:r>
            <a:r>
              <a:rPr lang="en-US" altLang="x-none" dirty="0">
                <a:solidFill>
                  <a:srgbClr val="918873"/>
                </a:solidFill>
                <a:latin typeface="Arial" charset="0"/>
                <a:ea typeface="ＭＳ Ｐゴシック" charset="-128"/>
              </a:rPr>
              <a:t> </a:t>
            </a:r>
            <a:r>
              <a:rPr lang="en-US" altLang="x-none" dirty="0">
                <a:latin typeface="Arial" charset="0"/>
                <a:ea typeface="ＭＳ Ｐゴシック" charset="-128"/>
              </a:rPr>
              <a:t>	</a:t>
            </a:r>
            <a:r>
              <a:rPr lang="en-US" altLang="x-none" sz="2000" dirty="0">
                <a:latin typeface="Arial" charset="0"/>
                <a:ea typeface="ＭＳ Ｐゴシック" charset="-128"/>
              </a:rPr>
              <a:t>High Performance Computers</a:t>
            </a:r>
          </a:p>
        </p:txBody>
      </p:sp>
      <p:sp>
        <p:nvSpPr>
          <p:cNvPr id="2" name="Content Placeholder 1"/>
          <p:cNvSpPr>
            <a:spLocks noGrp="1"/>
          </p:cNvSpPr>
          <p:nvPr>
            <p:ph sz="quarter" idx="10"/>
          </p:nvPr>
        </p:nvSpPr>
        <p:spPr>
          <a:xfrm>
            <a:off x="955675" y="1211263"/>
            <a:ext cx="3781425" cy="5187950"/>
          </a:xfrm>
        </p:spPr>
        <p:txBody>
          <a:bodyPr wrap="square" numCol="1" anchor="t" anchorCtr="0" compatLnSpc="1">
            <a:prstTxWarp prst="textNoShape">
              <a:avLst/>
            </a:prstTxWarp>
          </a:bodyPr>
          <a:lstStyle/>
          <a:p>
            <a:pPr marL="0" indent="0">
              <a:buFont typeface="Arial" charset="0"/>
              <a:buNone/>
            </a:pPr>
            <a:r>
              <a:rPr lang="en-US" altLang="x-none" dirty="0">
                <a:latin typeface="Arial" charset="0"/>
                <a:ea typeface="ＭＳ Ｐゴシック" charset="-128"/>
              </a:rPr>
              <a:t>Mac Book Pro Laptop</a:t>
            </a:r>
          </a:p>
          <a:p>
            <a:pPr lvl="0">
              <a:spcBef>
                <a:spcPts val="600"/>
              </a:spcBef>
              <a:buFont typeface="Arial" charset="0"/>
              <a:buChar char="•"/>
            </a:pPr>
            <a:r>
              <a:rPr lang="en-US" sz="1200" dirty="0"/>
              <a:t>2 cores (1 CPU)</a:t>
            </a:r>
          </a:p>
          <a:p>
            <a:pPr lvl="0">
              <a:spcBef>
                <a:spcPts val="600"/>
              </a:spcBef>
              <a:buFont typeface="Arial" charset="0"/>
              <a:buChar char="•"/>
            </a:pPr>
            <a:r>
              <a:rPr lang="en-US" sz="1200" dirty="0"/>
              <a:t>16 GB RAM</a:t>
            </a:r>
          </a:p>
          <a:p>
            <a:pPr lvl="0">
              <a:spcBef>
                <a:spcPts val="600"/>
              </a:spcBef>
              <a:buFont typeface="Arial" charset="0"/>
              <a:buChar char="•"/>
            </a:pPr>
            <a:r>
              <a:rPr lang="en-US" sz="1200" dirty="0"/>
              <a:t>512GB Solid State Disk</a:t>
            </a:r>
          </a:p>
        </p:txBody>
      </p:sp>
      <p:sp>
        <p:nvSpPr>
          <p:cNvPr id="3" name="Content Placeholder 2"/>
          <p:cNvSpPr>
            <a:spLocks noGrp="1"/>
          </p:cNvSpPr>
          <p:nvPr>
            <p:ph sz="quarter" idx="11"/>
          </p:nvPr>
        </p:nvSpPr>
        <p:spPr>
          <a:xfrm>
            <a:off x="4876800" y="1211263"/>
            <a:ext cx="3538538" cy="3875087"/>
          </a:xfrm>
        </p:spPr>
        <p:txBody>
          <a:bodyPr wrap="square" numCol="1" anchor="t" anchorCtr="0" compatLnSpc="1">
            <a:prstTxWarp prst="textNoShape">
              <a:avLst/>
            </a:prstTxWarp>
          </a:bodyPr>
          <a:lstStyle/>
          <a:p>
            <a:pPr marL="0" indent="0">
              <a:buFont typeface="Arial" charset="0"/>
              <a:buNone/>
            </a:pPr>
            <a:r>
              <a:rPr lang="en-US" altLang="x-none" dirty="0">
                <a:latin typeface="Arial" charset="0"/>
                <a:ea typeface="ＭＳ Ｐゴシック" charset="-128"/>
              </a:rPr>
              <a:t>Typical Sherlock Node</a:t>
            </a:r>
          </a:p>
          <a:p>
            <a:pPr>
              <a:spcBef>
                <a:spcPts val="600"/>
              </a:spcBef>
              <a:buFont typeface="Arial" charset="0"/>
              <a:buChar char="•"/>
            </a:pPr>
            <a:r>
              <a:rPr lang="en-US" sz="1200" dirty="0"/>
              <a:t>24</a:t>
            </a:r>
            <a:r>
              <a:rPr lang="en" sz="1200" dirty="0"/>
              <a:t> CPUs in two sockets</a:t>
            </a:r>
            <a:r>
              <a:rPr lang="en-US" sz="1200" dirty="0"/>
              <a:t> Intel 2.4GHz Xeon Skylake CPU, up 256 CPUs can be run at once on Sherlock, 8,192 CPUs for owners.</a:t>
            </a:r>
          </a:p>
          <a:p>
            <a:pPr lvl="0">
              <a:spcBef>
                <a:spcPts val="600"/>
              </a:spcBef>
              <a:buFont typeface="Arial" charset="0"/>
              <a:buChar char="•"/>
            </a:pPr>
            <a:r>
              <a:rPr lang="en-US" sz="1200" dirty="0"/>
              <a:t>192</a:t>
            </a:r>
            <a:r>
              <a:rPr lang="en" sz="1200" dirty="0"/>
              <a:t>GB RAM</a:t>
            </a:r>
            <a:endParaRPr lang="en-US" sz="1200" dirty="0"/>
          </a:p>
          <a:p>
            <a:pPr lvl="0">
              <a:spcBef>
                <a:spcPts val="600"/>
              </a:spcBef>
              <a:buFont typeface="Arial" charset="0"/>
              <a:buChar char="•"/>
            </a:pPr>
            <a:r>
              <a:rPr lang="en" sz="1200" dirty="0"/>
              <a:t>20TB scratch storage, 1TB group home, 100GB local Solid State Disk</a:t>
            </a:r>
            <a:endParaRPr lang="en-US" sz="1200" dirty="0"/>
          </a:p>
          <a:p>
            <a:pPr lvl="0">
              <a:spcBef>
                <a:spcPts val="600"/>
              </a:spcBef>
              <a:buFont typeface="Arial" charset="0"/>
              <a:buChar char="•"/>
            </a:pPr>
            <a:r>
              <a:rPr lang="en" sz="1200" dirty="0" err="1"/>
              <a:t>Infiniband</a:t>
            </a:r>
            <a:r>
              <a:rPr lang="en" sz="1200" dirty="0"/>
              <a:t> connection 100G</a:t>
            </a:r>
            <a:r>
              <a:rPr lang="en-US" sz="1200" dirty="0"/>
              <a:t>B/s between nodes and storage (Scratch, Oak and Home)</a:t>
            </a:r>
            <a:endParaRPr lang="en" sz="1200" dirty="0"/>
          </a:p>
          <a:p>
            <a:pPr>
              <a:spcBef>
                <a:spcPts val="600"/>
              </a:spcBef>
              <a:buFont typeface="Arial" charset="0"/>
              <a:buChar char="•"/>
            </a:pPr>
            <a:r>
              <a:rPr lang="en" sz="1200" dirty="0"/>
              <a:t>GPU nodes (NVIDIA</a:t>
            </a:r>
            <a:r>
              <a:rPr lang="en-US" sz="1200" dirty="0"/>
              <a:t> </a:t>
            </a:r>
            <a:r>
              <a:rPr lang="en" sz="1200" dirty="0"/>
              <a:t>Kepler</a:t>
            </a:r>
            <a:r>
              <a:rPr lang="en-US" sz="1200" dirty="0"/>
              <a:t> K80, K40, Volta V100</a:t>
            </a:r>
            <a:r>
              <a:rPr lang="en" sz="1200" dirty="0"/>
              <a:t> )</a:t>
            </a:r>
          </a:p>
          <a:p>
            <a:pPr>
              <a:spcBef>
                <a:spcPts val="600"/>
              </a:spcBef>
              <a:buFont typeface="Arial" charset="0"/>
              <a:buChar char="•"/>
            </a:pPr>
            <a:r>
              <a:rPr lang="en" sz="1200" dirty="0"/>
              <a:t>Big memory nodes (</a:t>
            </a:r>
            <a:r>
              <a:rPr lang="en-US" sz="1200" dirty="0"/>
              <a:t>512GB, </a:t>
            </a:r>
            <a:r>
              <a:rPr lang="en" sz="1200" dirty="0"/>
              <a:t>1.5</a:t>
            </a:r>
            <a:r>
              <a:rPr lang="en-US" sz="1200" dirty="0"/>
              <a:t> and 3TB </a:t>
            </a:r>
            <a:r>
              <a:rPr lang="en" sz="1200" dirty="0"/>
              <a:t>RAM)</a:t>
            </a:r>
          </a:p>
        </p:txBody>
      </p:sp>
      <p:pic>
        <p:nvPicPr>
          <p:cNvPr id="4" name="Picture 3"/>
          <p:cNvPicPr>
            <a:picLocks noChangeAspect="1"/>
          </p:cNvPicPr>
          <p:nvPr/>
        </p:nvPicPr>
        <p:blipFill rotWithShape="1">
          <a:blip r:embed="rId3"/>
          <a:srcRect l="11005" r="12861"/>
          <a:stretch/>
        </p:blipFill>
        <p:spPr>
          <a:xfrm>
            <a:off x="949325" y="2380600"/>
            <a:ext cx="1628163" cy="142463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2313251" y="4184262"/>
            <a:ext cx="2790476" cy="2259060"/>
          </a:xfrm>
          <a:prstGeom prst="rect">
            <a:avLst/>
          </a:prstGeom>
        </p:spPr>
      </p:pic>
    </p:spTree>
  </p:cSld>
  <p:clrMapOvr>
    <a:masterClrMapping/>
  </p:clrMapOvr>
  <p:transition spd="slow">
    <p:fade/>
  </p:transition>
</p:sld>
</file>

<file path=ppt/theme/theme1.xml><?xml version="1.0" encoding="utf-8"?>
<a:theme xmlns:a="http://schemas.openxmlformats.org/drawingml/2006/main" name="SU_Preso_4x3_v6">
  <a:themeElements>
    <a:clrScheme name="Stanford2">
      <a:dk1>
        <a:srgbClr val="000000"/>
      </a:dk1>
      <a:lt1>
        <a:srgbClr val="FFFFFF"/>
      </a:lt1>
      <a:dk2>
        <a:srgbClr val="DAD7CB"/>
      </a:dk2>
      <a:lt2>
        <a:srgbClr val="8C1515"/>
      </a:lt2>
      <a:accent1>
        <a:srgbClr val="8D3C1E"/>
      </a:accent1>
      <a:accent2>
        <a:srgbClr val="00505C"/>
      </a:accent2>
      <a:accent3>
        <a:srgbClr val="53284F"/>
      </a:accent3>
      <a:accent4>
        <a:srgbClr val="175E54"/>
      </a:accent4>
      <a:accent5>
        <a:srgbClr val="4D4F53"/>
      </a:accent5>
      <a:accent6>
        <a:srgbClr val="D2C295"/>
      </a:accent6>
      <a:hlink>
        <a:srgbClr val="A4001D"/>
      </a:hlink>
      <a:folHlink>
        <a:srgbClr val="000000"/>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U_Template_TopBar">
  <a:themeElements>
    <a:clrScheme name="Stanford2">
      <a:dk1>
        <a:srgbClr val="000000"/>
      </a:dk1>
      <a:lt1>
        <a:srgbClr val="FFFFFF"/>
      </a:lt1>
      <a:dk2>
        <a:srgbClr val="DAD7CB"/>
      </a:dk2>
      <a:lt2>
        <a:srgbClr val="8C1515"/>
      </a:lt2>
      <a:accent1>
        <a:srgbClr val="8D3C1E"/>
      </a:accent1>
      <a:accent2>
        <a:srgbClr val="00505C"/>
      </a:accent2>
      <a:accent3>
        <a:srgbClr val="53284F"/>
      </a:accent3>
      <a:accent4>
        <a:srgbClr val="175E54"/>
      </a:accent4>
      <a:accent5>
        <a:srgbClr val="4D4F53"/>
      </a:accent5>
      <a:accent6>
        <a:srgbClr val="D2C295"/>
      </a:accent6>
      <a:hlink>
        <a:srgbClr val="A4001D"/>
      </a:hlink>
      <a:folHlink>
        <a:srgbClr val="000000"/>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Arvirarg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SU_Preso_4x3_v7</Template>
  <TotalTime>83682</TotalTime>
  <Words>4661</Words>
  <Application>Microsoft Macintosh PowerPoint</Application>
  <PresentationFormat>On-screen Show (4:3)</PresentationFormat>
  <Paragraphs>594</Paragraphs>
  <Slides>48</Slides>
  <Notes>8</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48</vt:i4>
      </vt:variant>
    </vt:vector>
  </HeadingPairs>
  <TitlesOfParts>
    <vt:vector size="62" baseType="lpstr">
      <vt:lpstr>Arial</vt:lpstr>
      <vt:lpstr>Arial Hebrew</vt:lpstr>
      <vt:lpstr>Calibri</vt:lpstr>
      <vt:lpstr>Consolas</vt:lpstr>
      <vt:lpstr>Courier</vt:lpstr>
      <vt:lpstr>Lato</vt:lpstr>
      <vt:lpstr>Montserrat</vt:lpstr>
      <vt:lpstr>Open Sans</vt:lpstr>
      <vt:lpstr>Source Sans Pro</vt:lpstr>
      <vt:lpstr>Source Sans Pro Semibold</vt:lpstr>
      <vt:lpstr>Wingdings</vt:lpstr>
      <vt:lpstr>SU_Preso_4x3_v6</vt:lpstr>
      <vt:lpstr>SU_Template_TopBar</vt:lpstr>
      <vt:lpstr>Arvirargus template</vt:lpstr>
      <vt:lpstr>Stanford Research Computing</vt:lpstr>
      <vt:lpstr>Overview</vt:lpstr>
      <vt:lpstr>PowerPoint Presentation</vt:lpstr>
      <vt:lpstr>PowerPoint Presentation</vt:lpstr>
      <vt:lpstr>SRCF: Our Data Center</vt:lpstr>
      <vt:lpstr>SRCF Data Center</vt:lpstr>
      <vt:lpstr>What is High Performance Computing (HPC)</vt:lpstr>
      <vt:lpstr>When will I need it? </vt:lpstr>
      <vt:lpstr>Personal Computers             vs.  High Performance Computers</vt:lpstr>
      <vt:lpstr>High Performance Computing Use Cases</vt:lpstr>
      <vt:lpstr>Pros and Cons of HPC vs DIY/desktop</vt:lpstr>
      <vt:lpstr>HPC Workflows</vt:lpstr>
      <vt:lpstr>Parallel programming paradigms </vt:lpstr>
      <vt:lpstr>MPI</vt:lpstr>
      <vt:lpstr>Embarrassingly* Parallel Examples</vt:lpstr>
      <vt:lpstr>Graphics processing units: GPUs</vt:lpstr>
      <vt:lpstr>CPU vs. GPU</vt:lpstr>
      <vt:lpstr>HPC and Cloud workflow comparisons (generalizations) </vt:lpstr>
      <vt:lpstr>Cloud (AWS, GCP, Azure) versus HPC (Sherlock, Farmshare, your on-prem cluster</vt:lpstr>
      <vt:lpstr>Cloud is getting pretty complex</vt:lpstr>
      <vt:lpstr>PowerPoint Presentation</vt:lpstr>
      <vt:lpstr>Sherlock’s user growth since 2015</vt:lpstr>
      <vt:lpstr>Sherlock status view</vt:lpstr>
      <vt:lpstr>Sherlock System Simple Overview</vt:lpstr>
      <vt:lpstr>Sherlock: Connecting and Networking Internal and External </vt:lpstr>
      <vt:lpstr>Common software pre-installed on Sherlock as modules</vt:lpstr>
      <vt:lpstr>Scheduling Jobs</vt:lpstr>
      <vt:lpstr>Fairshare </vt:lpstr>
      <vt:lpstr>Parallel processing </vt:lpstr>
      <vt:lpstr>Parallel Processing</vt:lpstr>
      <vt:lpstr>Parallel example with SLURM Job Arrays </vt:lpstr>
      <vt:lpstr>srun SLURM tasks- an example of resource control </vt:lpstr>
      <vt:lpstr>srun SLURM tasks example cont.</vt:lpstr>
      <vt:lpstr>Sample Batch Job</vt:lpstr>
      <vt:lpstr>Matlab multicore example with Matlab’s parfor</vt:lpstr>
      <vt:lpstr>Sherlock Partitions</vt:lpstr>
      <vt:lpstr>Sherlock Filesystems</vt:lpstr>
      <vt:lpstr>Sherlock User Limits</vt:lpstr>
      <vt:lpstr>Singularity Containers</vt:lpstr>
      <vt:lpstr>Sherlock         vs.  Farmshare</vt:lpstr>
      <vt:lpstr>The HPC Condo Model</vt:lpstr>
      <vt:lpstr>Future Directions- GIUs and ease of use for HPC</vt:lpstr>
      <vt:lpstr>Web browser access to Sherlock</vt:lpstr>
      <vt:lpstr>How Can I Obtain Access to HPC?</vt:lpstr>
      <vt:lpstr>HPC resources for projects with large compute needs</vt:lpstr>
      <vt:lpstr>Want to Display Your Work 10x24’ ? Welcome to HIVE</vt:lpstr>
      <vt:lpstr>To Learn More</vt:lpstr>
      <vt:lpstr>Links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Guidelines</dc:title>
  <dc:creator>Novita Rogers</dc:creator>
  <dc:description>2012 PowerPoint template redesign</dc:description>
  <cp:lastModifiedBy>Microsoft Office User</cp:lastModifiedBy>
  <cp:revision>387</cp:revision>
  <dcterms:created xsi:type="dcterms:W3CDTF">2017-12-07T16:50:59Z</dcterms:created>
  <dcterms:modified xsi:type="dcterms:W3CDTF">2019-09-30T20:25:17Z</dcterms:modified>
</cp:coreProperties>
</file>